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Montserrat Medium" panose="00000600000000000000" pitchFamily="2"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Montserrat Light" panose="00000400000000000000" pitchFamily="2" charset="0"/>
      <p:regular r:id="rId42"/>
      <p:bold r:id="rId43"/>
      <p:italic r:id="rId44"/>
      <p:boldItalic r:id="rId45"/>
    </p:embeddedFont>
    <p:embeddedFont>
      <p:font typeface="Montserrat SemiBold" panose="00000700000000000000" pitchFamily="2"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rMJkUBCjY5WI5w1ikO5cFxHLB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07eed4896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e07eed4896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1e07eed4896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e07eed4896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e07eed4896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e07eed4896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e07eed4896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e07eed4896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e07eed4896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e07eed4896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e07eed4896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e07eed4896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07eed4896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e07eed4896_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e07eed4896_0_2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07eed4896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e07eed4896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e07eed4896_0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e07eed4896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e07eed4896_0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e07eed4896_0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07eed4896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07eed4896_0_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e07eed4896_0_2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e07eed4896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e07eed4896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e07eed4896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e07eed4896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07eed4896_0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e07eed4896_0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e07eed4896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e07eed4896_0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e07eed4896_0_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e07eed4896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e07eed4896_0_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1e07eed4896_0_3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e07eed4896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e07eed4896_0_3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1e07eed4896_0_3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07eed4896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07eed4896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1e07eed4896_0_3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e07eed4896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e07eed4896_0_3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1e07eed4896_0_3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e07eed4896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e07eed4896_0_3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1e07eed4896_0_3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e07eed4896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e07eed4896_0_4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1e07eed4896_0_4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07eed4896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07eed4896_0_4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1e07eed4896_0_4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e07eed4896_0_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e07eed4896_0_4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1e07eed4896_0_4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e07eed489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e07eed489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e07eed489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fcd803ee4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fcd803ee4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1fcd803ee43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07eed489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07eed489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e07eed489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07eed4896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07eed4896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e07eed4896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e07eed489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e07eed489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e07eed4896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07eed4896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07eed4896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e07eed4896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07eed4896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e07eed4896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e07eed4896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13"/>
          <p:cNvSpPr txBox="1">
            <a:spLocks noGrp="1"/>
          </p:cNvSpPr>
          <p:nvPr>
            <p:ph type="title"/>
          </p:nvPr>
        </p:nvSpPr>
        <p:spPr>
          <a:xfrm>
            <a:off x="363220" y="201374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3"/>
          <p:cNvSpPr txBox="1">
            <a:spLocks noGrp="1"/>
          </p:cNvSpPr>
          <p:nvPr>
            <p:ph type="body" idx="1"/>
          </p:nvPr>
        </p:nvSpPr>
        <p:spPr>
          <a:xfrm>
            <a:off x="363220" y="3518693"/>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ido con título">
  <p:cSld name="1_Contenido con título">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6" name="Google Shape;76;p22"/>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81" name="Google Shape;81;p23"/>
          <p:cNvSpPr txBox="1">
            <a:spLocks noGrp="1"/>
          </p:cNvSpPr>
          <p:nvPr>
            <p:ph type="title"/>
          </p:nvPr>
        </p:nvSpPr>
        <p:spPr>
          <a:xfrm>
            <a:off x="363220" y="1964531"/>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6E152E"/>
              </a:buClr>
              <a:buSzPts val="4400"/>
              <a:buFont typeface="Montserrat SemiBold"/>
              <a:buNone/>
              <a:defRPr sz="44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363220" y="3429001"/>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BC945A"/>
              </a:buClr>
              <a:buSzPts val="2400"/>
              <a:buFont typeface="Arial"/>
              <a:buNone/>
              <a:defRPr sz="2400" b="0" i="0" u="none" strike="noStrike" cap="none">
                <a:solidFill>
                  <a:srgbClr val="BC945A"/>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87" name="Google Shape;87;p24"/>
          <p:cNvSpPr txBox="1">
            <a:spLocks noGrp="1"/>
          </p:cNvSpPr>
          <p:nvPr>
            <p:ph type="title"/>
          </p:nvPr>
        </p:nvSpPr>
        <p:spPr>
          <a:xfrm>
            <a:off x="381000" y="562928"/>
            <a:ext cx="11424920" cy="10608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24"/>
          <p:cNvSpPr txBox="1">
            <a:spLocks noGrp="1"/>
          </p:cNvSpPr>
          <p:nvPr>
            <p:ph type="body" idx="1"/>
          </p:nvPr>
        </p:nvSpPr>
        <p:spPr>
          <a:xfrm>
            <a:off x="381002" y="1865811"/>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body" idx="2"/>
          </p:nvPr>
        </p:nvSpPr>
        <p:spPr>
          <a:xfrm>
            <a:off x="6233160" y="1865811"/>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94" name="Google Shape;94;p25"/>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25"/>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00" name="Google Shape;100;p26"/>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6E152E"/>
              </a:buClr>
              <a:buSzPts val="4000"/>
              <a:buFont typeface="Arial"/>
              <a:buNone/>
              <a:defRPr sz="40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ítulo y objetos"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426720" y="555683"/>
            <a:ext cx="4114800" cy="102914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4"/>
          <p:cNvSpPr txBox="1">
            <a:spLocks noGrp="1"/>
          </p:cNvSpPr>
          <p:nvPr>
            <p:ph type="body" idx="1"/>
          </p:nvPr>
        </p:nvSpPr>
        <p:spPr>
          <a:xfrm>
            <a:off x="4988560" y="1825625"/>
            <a:ext cx="636524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5"/>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Google Shape;28;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5496560" y="996581"/>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p:cSld name="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381000" y="562928"/>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7"/>
          <p:cNvSpPr txBox="1">
            <a:spLocks noGrp="1"/>
          </p:cNvSpPr>
          <p:nvPr>
            <p:ph type="body" idx="1"/>
          </p:nvPr>
        </p:nvSpPr>
        <p:spPr>
          <a:xfrm>
            <a:off x="381002" y="2072640"/>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2" name="Google Shape;42;p17"/>
          <p:cNvSpPr txBox="1">
            <a:spLocks noGrp="1"/>
          </p:cNvSpPr>
          <p:nvPr>
            <p:ph type="body" idx="2"/>
          </p:nvPr>
        </p:nvSpPr>
        <p:spPr>
          <a:xfrm>
            <a:off x="6233160" y="2072640"/>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8"/>
          <p:cNvSpPr txBox="1">
            <a:spLocks noGrp="1"/>
          </p:cNvSpPr>
          <p:nvPr>
            <p:ph type="body" idx="1"/>
          </p:nvPr>
        </p:nvSpPr>
        <p:spPr>
          <a:xfrm>
            <a:off x="369653" y="2164080"/>
            <a:ext cx="400884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body" idx="2"/>
          </p:nvPr>
        </p:nvSpPr>
        <p:spPr>
          <a:xfrm>
            <a:off x="4996544" y="2164080"/>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Montserrat"/>
                <a:ea typeface="Montserrat"/>
                <a:cs typeface="Montserrat"/>
                <a:sym typeface="Montserrat"/>
              </a:defRPr>
            </a:lvl1pPr>
            <a:lvl2pPr marL="0" lvl="1" indent="0" algn="r">
              <a:spcBef>
                <a:spcPts val="0"/>
              </a:spcBef>
              <a:buNone/>
              <a:defRPr sz="1200" b="0" i="0" u="none" strike="noStrike" cap="none">
                <a:solidFill>
                  <a:srgbClr val="888888"/>
                </a:solidFill>
                <a:latin typeface="Montserrat"/>
                <a:ea typeface="Montserrat"/>
                <a:cs typeface="Montserrat"/>
                <a:sym typeface="Montserrat"/>
              </a:defRPr>
            </a:lvl2pPr>
            <a:lvl3pPr marL="0" lvl="2" indent="0" algn="r">
              <a:spcBef>
                <a:spcPts val="0"/>
              </a:spcBef>
              <a:buNone/>
              <a:defRPr sz="1200" b="0" i="0" u="none" strike="noStrike" cap="none">
                <a:solidFill>
                  <a:srgbClr val="888888"/>
                </a:solidFill>
                <a:latin typeface="Montserrat"/>
                <a:ea typeface="Montserrat"/>
                <a:cs typeface="Montserrat"/>
                <a:sym typeface="Montserrat"/>
              </a:defRPr>
            </a:lvl3pPr>
            <a:lvl4pPr marL="0" lvl="3" indent="0" algn="r">
              <a:spcBef>
                <a:spcPts val="0"/>
              </a:spcBef>
              <a:buNone/>
              <a:defRPr sz="1200" b="0" i="0" u="none" strike="noStrike" cap="none">
                <a:solidFill>
                  <a:srgbClr val="888888"/>
                </a:solidFill>
                <a:latin typeface="Montserrat"/>
                <a:ea typeface="Montserrat"/>
                <a:cs typeface="Montserrat"/>
                <a:sym typeface="Montserrat"/>
              </a:defRPr>
            </a:lvl4pPr>
            <a:lvl5pPr marL="0" lvl="4" indent="0" algn="r">
              <a:spcBef>
                <a:spcPts val="0"/>
              </a:spcBef>
              <a:buNone/>
              <a:defRPr sz="1200" b="0" i="0" u="none" strike="noStrike" cap="none">
                <a:solidFill>
                  <a:srgbClr val="888888"/>
                </a:solidFill>
                <a:latin typeface="Montserrat"/>
                <a:ea typeface="Montserrat"/>
                <a:cs typeface="Montserrat"/>
                <a:sym typeface="Montserrat"/>
              </a:defRPr>
            </a:lvl5pPr>
            <a:lvl6pPr marL="0" lvl="5" indent="0" algn="r">
              <a:spcBef>
                <a:spcPts val="0"/>
              </a:spcBef>
              <a:buNone/>
              <a:defRPr sz="1200" b="0" i="0" u="none" strike="noStrike" cap="none">
                <a:solidFill>
                  <a:srgbClr val="888888"/>
                </a:solidFill>
                <a:latin typeface="Montserrat"/>
                <a:ea typeface="Montserrat"/>
                <a:cs typeface="Montserrat"/>
                <a:sym typeface="Montserrat"/>
              </a:defRPr>
            </a:lvl6pPr>
            <a:lvl7pPr marL="0" lvl="6" indent="0" algn="r">
              <a:spcBef>
                <a:spcPts val="0"/>
              </a:spcBef>
              <a:buNone/>
              <a:defRPr sz="1200" b="0" i="0" u="none" strike="noStrike" cap="none">
                <a:solidFill>
                  <a:srgbClr val="888888"/>
                </a:solidFill>
                <a:latin typeface="Montserrat"/>
                <a:ea typeface="Montserrat"/>
                <a:cs typeface="Montserrat"/>
                <a:sym typeface="Montserrat"/>
              </a:defRPr>
            </a:lvl7pPr>
            <a:lvl8pPr marL="0" lvl="7" indent="0" algn="r">
              <a:spcBef>
                <a:spcPts val="0"/>
              </a:spcBef>
              <a:buNone/>
              <a:defRPr sz="1200" b="0" i="0" u="none" strike="noStrike" cap="none">
                <a:solidFill>
                  <a:srgbClr val="888888"/>
                </a:solidFill>
                <a:latin typeface="Montserrat"/>
                <a:ea typeface="Montserrat"/>
                <a:cs typeface="Montserrat"/>
                <a:sym typeface="Montserrat"/>
              </a:defRPr>
            </a:lvl8pPr>
            <a:lvl9pPr marL="0" lvl="8" indent="0" algn="r">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49" name="Google Shape;49;p18"/>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u="none" strike="noStrike" cap="none">
              <a:solidFill>
                <a:srgbClr val="A42145"/>
              </a:solidFill>
              <a:latin typeface="Montserrat SemiBold"/>
              <a:ea typeface="Montserrat SemiBold"/>
              <a:cs typeface="Montserrat SemiBold"/>
              <a:sym typeface="Montserrat SemiBold"/>
            </a:endParaRPr>
          </a:p>
        </p:txBody>
      </p:sp>
      <p:sp>
        <p:nvSpPr>
          <p:cNvPr id="50" name="Google Shape;50;p18"/>
          <p:cNvSpPr txBox="1">
            <a:spLocks noGrp="1"/>
          </p:cNvSpPr>
          <p:nvPr>
            <p:ph type="body" idx="3"/>
          </p:nvPr>
        </p:nvSpPr>
        <p:spPr>
          <a:xfrm>
            <a:off x="370114" y="366714"/>
            <a:ext cx="4008847"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6E152E"/>
              </a:buClr>
              <a:buSzPts val="3200"/>
              <a:buFont typeface="Arial"/>
              <a:buNone/>
              <a:defRPr sz="32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9"/>
          <p:cNvSpPr txBox="1">
            <a:spLocks noGrp="1"/>
          </p:cNvSpPr>
          <p:nvPr>
            <p:ph type="body" idx="1"/>
          </p:nvPr>
        </p:nvSpPr>
        <p:spPr>
          <a:xfrm>
            <a:off x="5029200" y="1825625"/>
            <a:ext cx="6324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274318" y="578803"/>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3900"/>
              <a:buFont typeface="Montserrat SemiBold"/>
              <a:buNone/>
              <a:defRPr sz="39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20"/>
          <p:cNvSpPr txBox="1">
            <a:spLocks noGrp="1"/>
          </p:cNvSpPr>
          <p:nvPr>
            <p:ph type="body" idx="1"/>
          </p:nvPr>
        </p:nvSpPr>
        <p:spPr>
          <a:xfrm>
            <a:off x="4785360" y="1209041"/>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p:cSld name="Comparación">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9790" y="829783"/>
            <a:ext cx="5378130" cy="9896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3200"/>
              <a:buFont typeface="Montserrat SemiBold"/>
              <a:buNone/>
              <a:defRPr sz="32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1"/>
          <p:cNvSpPr txBox="1">
            <a:spLocks noGrp="1"/>
          </p:cNvSpPr>
          <p:nvPr>
            <p:ph type="body" idx="1"/>
          </p:nvPr>
        </p:nvSpPr>
        <p:spPr>
          <a:xfrm>
            <a:off x="839789" y="2036763"/>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body" idx="2"/>
          </p:nvPr>
        </p:nvSpPr>
        <p:spPr>
          <a:xfrm>
            <a:off x="839789" y="3072445"/>
            <a:ext cx="5682932"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4"/>
          </p:nvPr>
        </p:nvSpPr>
        <p:spPr>
          <a:xfrm>
            <a:off x="7807960" y="3072445"/>
            <a:ext cx="3967480"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gob.mx/cms/uploads/attachment/file/559405/criterio_1_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gob.mx/cms/uploads/attachment/file/590503/CRITERIO_2-19_Publicidad_de_sanciones_firme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docs.google.com/document/d/19d2HJVHO1U1d7aolVaix7BNNK5h_Om_3/edi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gob.mx/cms/uploads/attachment/file/590500/CRITERIO_1-19.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gob.mx/cms/uploads/attachment/file/786257/RESOLUCI_N_DE_LA_CUADRAGESIMA_SEXTA_SESI_N_ORDINARIA_DEL_COMIT__DE_TRANSPARENCIA.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hyperlink" Target="mailto:grethel.pilgram@funcionpublica.gob.mx" TargetMode="Externa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jp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5009261" y="4966255"/>
            <a:ext cx="0" cy="0"/>
          </a:xfrm>
          <a:prstGeom prst="rect">
            <a:avLst/>
          </a:prstGeom>
          <a:noFill/>
          <a:ln>
            <a:noFill/>
          </a:ln>
        </p:spPr>
      </p:pic>
      <p:pic>
        <p:nvPicPr>
          <p:cNvPr id="107" name="Google Shape;107;p1"/>
          <p:cNvPicPr preferRelativeResize="0"/>
          <p:nvPr/>
        </p:nvPicPr>
        <p:blipFill rotWithShape="1">
          <a:blip r:embed="rId4">
            <a:alphaModFix/>
          </a:blip>
          <a:srcRect/>
          <a:stretch/>
        </p:blipFill>
        <p:spPr>
          <a:xfrm>
            <a:off x="227196" y="5564065"/>
            <a:ext cx="5925318" cy="1137921"/>
          </a:xfrm>
          <a:prstGeom prst="rect">
            <a:avLst/>
          </a:prstGeom>
          <a:noFill/>
          <a:ln>
            <a:noFill/>
          </a:ln>
        </p:spPr>
      </p:pic>
      <p:sp>
        <p:nvSpPr>
          <p:cNvPr id="108" name="Google Shape;108;p1"/>
          <p:cNvSpPr txBox="1"/>
          <p:nvPr/>
        </p:nvSpPr>
        <p:spPr>
          <a:xfrm>
            <a:off x="363300" y="1909521"/>
            <a:ext cx="11465400" cy="136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4400">
                <a:solidFill>
                  <a:srgbClr val="EFEFEF"/>
                </a:solidFill>
                <a:latin typeface="Montserrat SemiBold"/>
                <a:ea typeface="Montserrat SemiBold"/>
                <a:cs typeface="Montserrat SemiBold"/>
                <a:sym typeface="Montserrat SemiBold"/>
              </a:rPr>
              <a:t>Atención a solicitudes </a:t>
            </a:r>
            <a:endParaRPr sz="4400">
              <a:solidFill>
                <a:srgbClr val="EFEFEF"/>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r>
              <a:rPr lang="es-MX" sz="4400">
                <a:solidFill>
                  <a:srgbClr val="EFEFEF"/>
                </a:solidFill>
                <a:latin typeface="Montserrat SemiBold"/>
                <a:ea typeface="Montserrat SemiBold"/>
                <a:cs typeface="Montserrat SemiBold"/>
                <a:sym typeface="Montserrat SemiBold"/>
              </a:rPr>
              <a:t>de acceso a la información</a:t>
            </a:r>
            <a:endParaRPr sz="4400">
              <a:solidFill>
                <a:srgbClr val="EFEFEF"/>
              </a:solidFill>
              <a:latin typeface="Montserrat SemiBold"/>
              <a:ea typeface="Montserrat SemiBold"/>
              <a:cs typeface="Montserrat SemiBold"/>
              <a:sym typeface="Montserrat SemiBold"/>
            </a:endParaRPr>
          </a:p>
        </p:txBody>
      </p:sp>
      <p:sp>
        <p:nvSpPr>
          <p:cNvPr id="109" name="Google Shape;109;p1"/>
          <p:cNvSpPr txBox="1"/>
          <p:nvPr/>
        </p:nvSpPr>
        <p:spPr>
          <a:xfrm>
            <a:off x="3648900" y="3518700"/>
            <a:ext cx="4952100" cy="6678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None/>
            </a:pPr>
            <a:r>
              <a:rPr lang="es-MX" sz="2800">
                <a:solidFill>
                  <a:srgbClr val="EFEFEF"/>
                </a:solidFill>
                <a:latin typeface="Montserrat Light"/>
                <a:ea typeface="Montserrat Light"/>
                <a:cs typeface="Montserrat Light"/>
                <a:sym typeface="Montserrat Light"/>
              </a:rPr>
              <a:t>Enlaces de Transparencia</a:t>
            </a:r>
            <a:endParaRPr sz="3000">
              <a:solidFill>
                <a:srgbClr val="EFEFEF"/>
              </a:solidFill>
              <a:latin typeface="Montserrat Light"/>
              <a:ea typeface="Montserrat Light"/>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1e07eed4896_0_132"/>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27" name="Google Shape;227;g1e07eed4896_0_132"/>
          <p:cNvSpPr/>
          <p:nvPr/>
        </p:nvSpPr>
        <p:spPr>
          <a:xfrm>
            <a:off x="2812875" y="1546263"/>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El acceso a la información se da a través de documentos que se encuentren en sus archivos o que estén obligados a documentar, conforme a las características físicas de la información o del lugar en el que se encuentre. </a:t>
            </a:r>
            <a:endParaRPr sz="1700" b="0" i="0" u="none" strike="noStrike" cap="none">
              <a:solidFill>
                <a:srgbClr val="6F7271"/>
              </a:solidFill>
              <a:latin typeface="Montserrat"/>
              <a:ea typeface="Montserrat"/>
              <a:cs typeface="Montserrat"/>
              <a:sym typeface="Montserrat"/>
            </a:endParaRPr>
          </a:p>
        </p:txBody>
      </p:sp>
      <p:sp>
        <p:nvSpPr>
          <p:cNvPr id="228" name="Google Shape;228;g1e07eed4896_0_132"/>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404040"/>
                </a:solidFill>
                <a:latin typeface="Montserrat"/>
                <a:ea typeface="Montserrat"/>
                <a:cs typeface="Montserrat"/>
                <a:sym typeface="Montserrat"/>
              </a:rPr>
              <a:t>Consideraciones para la atención de solicitudes de acceso a la información.</a:t>
            </a:r>
            <a:endParaRPr sz="2000" b="0" i="0" u="none" strike="noStrike" cap="none">
              <a:solidFill>
                <a:srgbClr val="404040"/>
              </a:solidFill>
              <a:latin typeface="Montserrat Medium"/>
              <a:ea typeface="Montserrat Medium"/>
              <a:cs typeface="Montserrat Medium"/>
              <a:sym typeface="Montserrat Medium"/>
            </a:endParaRPr>
          </a:p>
        </p:txBody>
      </p:sp>
      <p:sp>
        <p:nvSpPr>
          <p:cNvPr id="229" name="Google Shape;229;g1e07eed4896_0_132"/>
          <p:cNvSpPr/>
          <p:nvPr/>
        </p:nvSpPr>
        <p:spPr>
          <a:xfrm>
            <a:off x="542825" y="1420825"/>
            <a:ext cx="2019900" cy="10101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Acceso - documentos</a:t>
            </a:r>
            <a:endParaRPr sz="1600" b="1">
              <a:latin typeface="Montserrat"/>
              <a:ea typeface="Montserrat"/>
              <a:cs typeface="Montserrat"/>
              <a:sym typeface="Montserrat"/>
            </a:endParaRPr>
          </a:p>
        </p:txBody>
      </p:sp>
      <p:sp>
        <p:nvSpPr>
          <p:cNvPr id="230" name="Google Shape;230;g1e07eed4896_0_132"/>
          <p:cNvSpPr/>
          <p:nvPr/>
        </p:nvSpPr>
        <p:spPr>
          <a:xfrm>
            <a:off x="2812875" y="2903025"/>
            <a:ext cx="9013500" cy="13032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Cuando una solicitud no identifique de forma precisa la expresión documental que pudiera contener información de su interés, o bien, la solicitud constituye una consulta, pero la respuesta pudiera obrar en algún documento en poder de los sujetos obligados, se debe de dar a dichas solicitudes una interpretación que les otorgue una expresión documental. </a:t>
            </a:r>
            <a:endParaRPr sz="1700" b="0" i="0" u="none" strike="noStrike" cap="none">
              <a:solidFill>
                <a:srgbClr val="6F7271"/>
              </a:solidFill>
              <a:latin typeface="Montserrat"/>
              <a:ea typeface="Montserrat"/>
              <a:cs typeface="Montserrat"/>
              <a:sym typeface="Montserrat"/>
            </a:endParaRPr>
          </a:p>
        </p:txBody>
      </p:sp>
      <p:sp>
        <p:nvSpPr>
          <p:cNvPr id="231" name="Google Shape;231;g1e07eed4896_0_132"/>
          <p:cNvSpPr/>
          <p:nvPr/>
        </p:nvSpPr>
        <p:spPr>
          <a:xfrm>
            <a:off x="542825" y="2766975"/>
            <a:ext cx="2019900" cy="15753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500" b="1">
                <a:latin typeface="Montserrat"/>
                <a:ea typeface="Montserrat"/>
                <a:cs typeface="Montserrat"/>
                <a:sym typeface="Montserrat"/>
              </a:rPr>
              <a:t>Solicitudes sin identificar documentos o consultas</a:t>
            </a:r>
            <a:endParaRPr sz="1500" b="1">
              <a:latin typeface="Montserrat"/>
              <a:ea typeface="Montserrat"/>
              <a:cs typeface="Montserrat"/>
              <a:sym typeface="Montserrat"/>
            </a:endParaRPr>
          </a:p>
        </p:txBody>
      </p:sp>
      <p:sp>
        <p:nvSpPr>
          <p:cNvPr id="232" name="Google Shape;232;g1e07eed4896_0_132"/>
          <p:cNvSpPr/>
          <p:nvPr/>
        </p:nvSpPr>
        <p:spPr>
          <a:xfrm>
            <a:off x="2812875" y="4795275"/>
            <a:ext cx="9013500" cy="1010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No podrá dotarse de una expresión documental, los planteamientos tendientes a que la autoridad se pronuncie sobre consideraciones subjetivas, pues estas escapan del marco de actuación de la atención a las solicitudes de información.  </a:t>
            </a:r>
            <a:endParaRPr sz="1700" b="0" i="0" u="none" strike="noStrike" cap="none">
              <a:solidFill>
                <a:srgbClr val="6F7271"/>
              </a:solidFill>
              <a:latin typeface="Montserrat"/>
              <a:ea typeface="Montserrat"/>
              <a:cs typeface="Montserrat"/>
              <a:sym typeface="Montserrat"/>
            </a:endParaRPr>
          </a:p>
        </p:txBody>
      </p:sp>
      <p:sp>
        <p:nvSpPr>
          <p:cNvPr id="233" name="Google Shape;233;g1e07eed4896_0_132"/>
          <p:cNvSpPr/>
          <p:nvPr/>
        </p:nvSpPr>
        <p:spPr>
          <a:xfrm>
            <a:off x="542825" y="4725975"/>
            <a:ext cx="2019900" cy="1187100"/>
          </a:xfrm>
          <a:prstGeom prst="frame">
            <a:avLst>
              <a:gd name="adj1" fmla="val 12500"/>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b="1">
                <a:latin typeface="Montserrat"/>
                <a:ea typeface="Montserrat"/>
                <a:cs typeface="Montserrat"/>
                <a:sym typeface="Montserrat"/>
              </a:rPr>
              <a:t>Consideraciones subjetivas. </a:t>
            </a:r>
            <a:endParaRPr b="1">
              <a:latin typeface="Montserrat"/>
              <a:ea typeface="Montserrat"/>
              <a:cs typeface="Montserrat"/>
              <a:sym typeface="Montserrat"/>
            </a:endParaRPr>
          </a:p>
        </p:txBody>
      </p:sp>
      <p:sp>
        <p:nvSpPr>
          <p:cNvPr id="234" name="Google Shape;234;g1e07eed4896_0_132"/>
          <p:cNvSpPr txBox="1"/>
          <p:nvPr/>
        </p:nvSpPr>
        <p:spPr>
          <a:xfrm>
            <a:off x="11316575" y="6473100"/>
            <a:ext cx="8754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9</a:t>
            </a:r>
            <a:endParaRPr sz="120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1e07eed4896_0_156"/>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41" name="Google Shape;241;g1e07eed4896_0_156"/>
          <p:cNvSpPr/>
          <p:nvPr/>
        </p:nvSpPr>
        <p:spPr>
          <a:xfrm>
            <a:off x="2812875" y="1738574"/>
            <a:ext cx="9013500" cy="10992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No existe obligación de elaborar documentos ex profesos para la atención de cada una de las solicitudes de acceso a la información, pues este derecho es en relación a documentos, no obstante, en su caso, debemos otorgar la expresión documental que pudiera colmar los extremos de la solicitud. </a:t>
            </a:r>
            <a:endParaRPr sz="1700" b="0" i="0" u="none" strike="noStrike" cap="none">
              <a:solidFill>
                <a:srgbClr val="6F7271"/>
              </a:solidFill>
              <a:latin typeface="Montserrat"/>
              <a:ea typeface="Montserrat"/>
              <a:cs typeface="Montserrat"/>
              <a:sym typeface="Montserrat"/>
            </a:endParaRPr>
          </a:p>
        </p:txBody>
      </p:sp>
      <p:sp>
        <p:nvSpPr>
          <p:cNvPr id="242" name="Google Shape;242;g1e07eed4896_0_156"/>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404040"/>
                </a:solidFill>
                <a:latin typeface="Montserrat"/>
                <a:ea typeface="Montserrat"/>
                <a:cs typeface="Montserrat"/>
                <a:sym typeface="Montserrat"/>
              </a:rPr>
              <a:t>Consideraciones para la atención de solicitudes de acceso a la información.</a:t>
            </a:r>
            <a:endParaRPr sz="2000" b="1" i="0" u="none" strike="noStrike" cap="none">
              <a:solidFill>
                <a:srgbClr val="404040"/>
              </a:solidFill>
              <a:latin typeface="Montserrat"/>
              <a:ea typeface="Montserrat"/>
              <a:cs typeface="Montserrat"/>
              <a:sym typeface="Montserrat"/>
            </a:endParaRPr>
          </a:p>
        </p:txBody>
      </p:sp>
      <p:sp>
        <p:nvSpPr>
          <p:cNvPr id="243" name="Google Shape;243;g1e07eed4896_0_156"/>
          <p:cNvSpPr/>
          <p:nvPr/>
        </p:nvSpPr>
        <p:spPr>
          <a:xfrm>
            <a:off x="466625" y="1677975"/>
            <a:ext cx="2019900" cy="12204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Documentos </a:t>
            </a:r>
            <a:r>
              <a:rPr lang="es-MX" sz="1600" b="1" i="1">
                <a:latin typeface="Montserrat"/>
                <a:ea typeface="Montserrat"/>
                <a:cs typeface="Montserrat"/>
                <a:sym typeface="Montserrat"/>
              </a:rPr>
              <a:t>ad hoc </a:t>
            </a:r>
            <a:r>
              <a:rPr lang="es-MX" sz="1600" b="1">
                <a:latin typeface="Montserrat"/>
                <a:ea typeface="Montserrat"/>
                <a:cs typeface="Montserrat"/>
                <a:sym typeface="Montserrat"/>
              </a:rPr>
              <a:t>o ex profesos </a:t>
            </a:r>
            <a:endParaRPr sz="1600" b="1">
              <a:latin typeface="Montserrat"/>
              <a:ea typeface="Montserrat"/>
              <a:cs typeface="Montserrat"/>
              <a:sym typeface="Montserrat"/>
            </a:endParaRPr>
          </a:p>
        </p:txBody>
      </p:sp>
      <p:sp>
        <p:nvSpPr>
          <p:cNvPr id="244" name="Google Shape;244;g1e07eed4896_0_156"/>
          <p:cNvSpPr/>
          <p:nvPr/>
        </p:nvSpPr>
        <p:spPr>
          <a:xfrm>
            <a:off x="374150" y="4056575"/>
            <a:ext cx="11452200" cy="1395300"/>
          </a:xfrm>
          <a:prstGeom prst="roundRect">
            <a:avLst>
              <a:gd name="adj" fmla="val 16667"/>
            </a:avLst>
          </a:prstGeom>
          <a:solidFill>
            <a:srgbClr val="6E152E"/>
          </a:solidFill>
          <a:ln w="19050" cap="flat" cmpd="sng">
            <a:solidFill>
              <a:srgbClr val="DEC9A2"/>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a:solidFill>
                  <a:srgbClr val="FFFFFF"/>
                </a:solidFill>
                <a:latin typeface="Montserrat"/>
                <a:ea typeface="Montserrat"/>
                <a:cs typeface="Montserrat"/>
                <a:sym typeface="Montserrat"/>
              </a:rPr>
              <a:t>Con el objetivo de sistematizar y llevar el control de la información que reportan los 204 Órganos Interno de Control y las Unidades de Responsabilidades, la CGOVC elabora documentos orientativos</a:t>
            </a:r>
            <a:r>
              <a:rPr lang="es-MX" sz="1800" i="1">
                <a:solidFill>
                  <a:srgbClr val="FFFFFF"/>
                </a:solidFill>
                <a:latin typeface="Montserrat"/>
                <a:ea typeface="Montserrat"/>
                <a:cs typeface="Montserrat"/>
                <a:sym typeface="Montserrat"/>
              </a:rPr>
              <a:t>, </a:t>
            </a:r>
            <a:r>
              <a:rPr lang="es-MX" sz="1800">
                <a:solidFill>
                  <a:srgbClr val="FFFFFF"/>
                </a:solidFill>
                <a:latin typeface="Montserrat"/>
                <a:ea typeface="Montserrat"/>
                <a:cs typeface="Montserrat"/>
                <a:sym typeface="Montserrat"/>
              </a:rPr>
              <a:t>por lo que, se sugiere cumplir con los apartados requeridos y el plazo determinado para la atención de las solicitudes de acceso a la información. </a:t>
            </a:r>
            <a:endParaRPr sz="1800" i="0" u="none" strike="noStrike" cap="none">
              <a:solidFill>
                <a:srgbClr val="FFFFFF"/>
              </a:solidFill>
              <a:latin typeface="Montserrat"/>
              <a:ea typeface="Montserrat"/>
              <a:cs typeface="Montserrat"/>
              <a:sym typeface="Montserrat"/>
            </a:endParaRPr>
          </a:p>
        </p:txBody>
      </p:sp>
      <p:sp>
        <p:nvSpPr>
          <p:cNvPr id="245" name="Google Shape;245;g1e07eed4896_0_156"/>
          <p:cNvSpPr/>
          <p:nvPr/>
        </p:nvSpPr>
        <p:spPr>
          <a:xfrm>
            <a:off x="374150" y="3204275"/>
            <a:ext cx="10295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a:solidFill>
                  <a:schemeClr val="dk1"/>
                </a:solidFill>
                <a:latin typeface="Montserrat SemiBold"/>
                <a:ea typeface="Montserrat SemiBold"/>
                <a:cs typeface="Montserrat SemiBold"/>
                <a:sym typeface="Montserrat SemiBold"/>
              </a:rPr>
              <a:t>Coordinación General de Órganos de Vigilancia y Control (CGOVC)</a:t>
            </a:r>
            <a:endParaRPr sz="2000" i="0" u="none" strike="noStrike" cap="none">
              <a:solidFill>
                <a:schemeClr val="dk1"/>
              </a:solidFill>
              <a:latin typeface="Montserrat SemiBold"/>
              <a:ea typeface="Montserrat SemiBold"/>
              <a:cs typeface="Montserrat SemiBold"/>
              <a:sym typeface="Montserrat SemiBold"/>
            </a:endParaRPr>
          </a:p>
        </p:txBody>
      </p:sp>
      <p:sp>
        <p:nvSpPr>
          <p:cNvPr id="246" name="Google Shape;246;g1e07eed4896_0_156"/>
          <p:cNvSpPr txBox="1"/>
          <p:nvPr/>
        </p:nvSpPr>
        <p:spPr>
          <a:xfrm>
            <a:off x="11270200" y="6473100"/>
            <a:ext cx="921900"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10</a:t>
            </a:r>
            <a:endParaRPr sz="1200">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e07eed4896_0_169"/>
          <p:cNvSpPr txBox="1"/>
          <p:nvPr/>
        </p:nvSpPr>
        <p:spPr>
          <a:xfrm>
            <a:off x="5496550" y="2459750"/>
            <a:ext cx="6695400" cy="169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MX" sz="2500" b="1">
                <a:solidFill>
                  <a:srgbClr val="6E152E"/>
                </a:solidFill>
                <a:latin typeface="Montserrat SemiBold"/>
                <a:ea typeface="Montserrat SemiBold"/>
                <a:cs typeface="Montserrat SemiBold"/>
                <a:sym typeface="Montserrat SemiBold"/>
              </a:rPr>
              <a:t>¿Cómo atender las solicitudes de acceso a la información?</a:t>
            </a:r>
            <a:endParaRPr sz="2500" b="1">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a:solidFill>
                <a:srgbClr val="6E152E"/>
              </a:solidFill>
              <a:latin typeface="Montserrat SemiBold"/>
              <a:ea typeface="Montserrat SemiBold"/>
              <a:cs typeface="Montserrat SemiBold"/>
              <a:sym typeface="Montserrat SemiBold"/>
            </a:endParaRPr>
          </a:p>
        </p:txBody>
      </p:sp>
      <p:sp>
        <p:nvSpPr>
          <p:cNvPr id="253" name="Google Shape;253;g1e07eed4896_0_169"/>
          <p:cNvSpPr txBox="1"/>
          <p:nvPr/>
        </p:nvSpPr>
        <p:spPr>
          <a:xfrm>
            <a:off x="11270200" y="6473100"/>
            <a:ext cx="921600"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11</a:t>
            </a:r>
            <a:endParaRPr sz="1200">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404040"/>
                </a:solidFill>
                <a:latin typeface="Montserrat"/>
                <a:ea typeface="Montserrat"/>
                <a:cs typeface="Montserrat"/>
                <a:sym typeface="Montserrat"/>
              </a:rPr>
              <a:t>Pasos para la atención de las solicitudes de acceso a la información. </a:t>
            </a:r>
            <a:endParaRPr sz="2000" b="0" i="0" u="none" strike="noStrike" cap="none">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374138" y="1502013"/>
            <a:ext cx="719226" cy="719226"/>
          </a:xfrm>
          <a:prstGeom prst="rect">
            <a:avLst/>
          </a:prstGeom>
          <a:noFill/>
          <a:ln>
            <a:noFill/>
          </a:ln>
        </p:spPr>
      </p:pic>
      <p:sp>
        <p:nvSpPr>
          <p:cNvPr id="262" name="Google Shape;262;g1e07eed4896_0_179"/>
          <p:cNvSpPr/>
          <p:nvPr/>
        </p:nvSpPr>
        <p:spPr>
          <a:xfrm>
            <a:off x="1381600" y="2661363"/>
            <a:ext cx="10612200" cy="1344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Analizar.</a:t>
            </a:r>
            <a:r>
              <a:rPr lang="es-MX" sz="1700">
                <a:solidFill>
                  <a:srgbClr val="6F7271"/>
                </a:solidFill>
                <a:latin typeface="Montserrat"/>
                <a:ea typeface="Montserrat"/>
                <a:cs typeface="Montserrat"/>
                <a:sym typeface="Montserrat"/>
              </a:rPr>
              <a:t> Revisar exhaustivamente la totalidad de la solicitud para identificar: los requerimientos susceptibles de acceso a la información y aquellos que, en su caso, constituyen consideraciones subjetivas; indicándose.  A las consideraciones subjetivas, bajo el principio de máxima publicidad, se deberá de dar una interpretación para identificar alguna expresión documental que pudiera contener la información del interés del particular, de ser el caso. </a:t>
            </a:r>
            <a:endParaRPr sz="1700">
              <a:solidFill>
                <a:srgbClr val="6F7271"/>
              </a:solidFill>
              <a:latin typeface="Montserrat"/>
              <a:ea typeface="Montserrat"/>
              <a:cs typeface="Montserrat"/>
              <a:sym typeface="Montserrat"/>
            </a:endParaRPr>
          </a:p>
        </p:txBody>
      </p:sp>
      <p:pic>
        <p:nvPicPr>
          <p:cNvPr id="263" name="Google Shape;263;g1e07eed4896_0_179"/>
          <p:cNvPicPr preferRelativeResize="0"/>
          <p:nvPr/>
        </p:nvPicPr>
        <p:blipFill>
          <a:blip r:embed="rId5">
            <a:alphaModFix/>
          </a:blip>
          <a:stretch>
            <a:fillRect/>
          </a:stretch>
        </p:blipFill>
        <p:spPr>
          <a:xfrm>
            <a:off x="374138" y="2974212"/>
            <a:ext cx="719226" cy="719226"/>
          </a:xfrm>
          <a:prstGeom prst="rect">
            <a:avLst/>
          </a:prstGeom>
          <a:noFill/>
          <a:ln>
            <a:noFill/>
          </a:ln>
        </p:spPr>
      </p:pic>
      <p:sp>
        <p:nvSpPr>
          <p:cNvPr id="264" name="Google Shape;264;g1e07eed4896_0_179"/>
          <p:cNvSpPr/>
          <p:nvPr/>
        </p:nvSpPr>
        <p:spPr>
          <a:xfrm>
            <a:off x="1381609" y="1435479"/>
            <a:ext cx="10612200" cy="852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Competencia. </a:t>
            </a:r>
            <a:r>
              <a:rPr lang="es-MX" sz="1700">
                <a:solidFill>
                  <a:srgbClr val="6F7271"/>
                </a:solidFill>
                <a:latin typeface="Montserrat"/>
                <a:ea typeface="Montserrat"/>
                <a:cs typeface="Montserrat"/>
                <a:sym typeface="Montserrat"/>
              </a:rPr>
              <a:t>De los requerimientos determinar sobre cuáles la unidad administrativa resulta competente o no; indicándose. </a:t>
            </a:r>
            <a:endParaRPr sz="1700">
              <a:solidFill>
                <a:srgbClr val="6F7271"/>
              </a:solidFill>
              <a:latin typeface="Montserrat"/>
              <a:ea typeface="Montserrat"/>
              <a:cs typeface="Montserrat"/>
              <a:sym typeface="Montserrat"/>
            </a:endParaRPr>
          </a:p>
        </p:txBody>
      </p:sp>
      <p:pic>
        <p:nvPicPr>
          <p:cNvPr id="265" name="Google Shape;265;g1e07eed4896_0_179"/>
          <p:cNvPicPr preferRelativeResize="0"/>
          <p:nvPr/>
        </p:nvPicPr>
        <p:blipFill>
          <a:blip r:embed="rId6">
            <a:alphaModFix/>
          </a:blip>
          <a:stretch>
            <a:fillRect/>
          </a:stretch>
        </p:blipFill>
        <p:spPr>
          <a:xfrm>
            <a:off x="374154" y="4613170"/>
            <a:ext cx="719226" cy="719226"/>
          </a:xfrm>
          <a:prstGeom prst="rect">
            <a:avLst/>
          </a:prstGeom>
          <a:noFill/>
          <a:ln>
            <a:noFill/>
          </a:ln>
        </p:spPr>
      </p:pic>
      <p:sp>
        <p:nvSpPr>
          <p:cNvPr id="266" name="Google Shape;266;g1e07eed4896_0_179"/>
          <p:cNvSpPr/>
          <p:nvPr/>
        </p:nvSpPr>
        <p:spPr>
          <a:xfrm>
            <a:off x="1381609" y="4456047"/>
            <a:ext cx="10612200" cy="1033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Búsqueda. </a:t>
            </a:r>
            <a:r>
              <a:rPr lang="es-MX" sz="1700">
                <a:solidFill>
                  <a:srgbClr val="6F7271"/>
                </a:solidFill>
                <a:latin typeface="Montserrat"/>
                <a:ea typeface="Montserrat"/>
                <a:cs typeface="Montserrat"/>
                <a:sym typeface="Montserrat"/>
              </a:rPr>
              <a:t>Definida la competencia y los requerimientos susceptibles de acceso a la información, realizar la búsqueda en los archivos físicos y electrónicos del área administrativa a efecto de localizar el documento. De esto puede resultar la existencia o inexistencia; indicar de manera fundada y motivada. </a:t>
            </a:r>
            <a:r>
              <a:rPr lang="es-MX" sz="1700" b="1">
                <a:solidFill>
                  <a:srgbClr val="6F7271"/>
                </a:solidFill>
                <a:latin typeface="Montserrat"/>
                <a:ea typeface="Montserrat"/>
                <a:cs typeface="Montserrat"/>
                <a:sym typeface="Montserrat"/>
              </a:rPr>
              <a:t>Dar preferencia a la información disponible públicamente. </a:t>
            </a:r>
            <a:endParaRPr sz="1700" b="1">
              <a:solidFill>
                <a:srgbClr val="6F7271"/>
              </a:solidFill>
              <a:latin typeface="Montserrat"/>
              <a:ea typeface="Montserrat"/>
              <a:cs typeface="Montserrat"/>
              <a:sym typeface="Montserrat"/>
            </a:endParaRPr>
          </a:p>
        </p:txBody>
      </p:sp>
      <p:sp>
        <p:nvSpPr>
          <p:cNvPr id="267" name="Google Shape;267;g1e07eed4896_0_179"/>
          <p:cNvSpPr txBox="1"/>
          <p:nvPr/>
        </p:nvSpPr>
        <p:spPr>
          <a:xfrm>
            <a:off x="11225700" y="6488700"/>
            <a:ext cx="970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12</a:t>
            </a:r>
            <a:endParaRPr sz="1200">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1e07eed4896_0_208"/>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74" name="Google Shape;274;g1e07eed4896_0_208"/>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404040"/>
                </a:solidFill>
                <a:latin typeface="Montserrat"/>
                <a:ea typeface="Montserrat"/>
                <a:cs typeface="Montserrat"/>
                <a:sym typeface="Montserrat"/>
              </a:rPr>
              <a:t>Pasos para la atención de las solicitudes de acceso a la información. </a:t>
            </a:r>
            <a:endParaRPr sz="2000" b="0" i="0" u="none" strike="noStrike" cap="none">
              <a:solidFill>
                <a:srgbClr val="404040"/>
              </a:solidFill>
              <a:latin typeface="Montserrat Medium"/>
              <a:ea typeface="Montserrat Medium"/>
              <a:cs typeface="Montserrat Medium"/>
              <a:sym typeface="Montserrat Medium"/>
            </a:endParaRPr>
          </a:p>
        </p:txBody>
      </p:sp>
      <p:sp>
        <p:nvSpPr>
          <p:cNvPr id="275" name="Google Shape;275;g1e07eed4896_0_208"/>
          <p:cNvSpPr/>
          <p:nvPr/>
        </p:nvSpPr>
        <p:spPr>
          <a:xfrm>
            <a:off x="1368450" y="1477788"/>
            <a:ext cx="10536900" cy="1033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Información clasificada. </a:t>
            </a:r>
            <a:r>
              <a:rPr lang="es-MX" sz="1700">
                <a:solidFill>
                  <a:srgbClr val="6F7271"/>
                </a:solidFill>
                <a:latin typeface="Montserrat"/>
                <a:ea typeface="Montserrat"/>
                <a:cs typeface="Montserrat"/>
                <a:sym typeface="Montserrat"/>
              </a:rPr>
              <a:t>De localizar los documentos, determinar si la información actualiza alguna causal de reserva (artículo 110, de la lFTAIP) o contiene información confidencial (artículo 113, de la LFTAIP), en su caso, dar preferencia a la entrega de información en versión pública; indicándose. </a:t>
            </a:r>
            <a:endParaRPr sz="1700">
              <a:solidFill>
                <a:srgbClr val="6F7271"/>
              </a:solidFill>
              <a:latin typeface="Montserrat"/>
              <a:ea typeface="Montserrat"/>
              <a:cs typeface="Montserrat"/>
              <a:sym typeface="Montserrat"/>
            </a:endParaRPr>
          </a:p>
        </p:txBody>
      </p:sp>
      <p:sp>
        <p:nvSpPr>
          <p:cNvPr id="276" name="Google Shape;276;g1e07eed4896_0_208"/>
          <p:cNvSpPr/>
          <p:nvPr/>
        </p:nvSpPr>
        <p:spPr>
          <a:xfrm>
            <a:off x="1457079" y="3080482"/>
            <a:ext cx="10536900" cy="7191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Entrega. </a:t>
            </a:r>
            <a:r>
              <a:rPr lang="es-MX" sz="1700">
                <a:solidFill>
                  <a:srgbClr val="6F7271"/>
                </a:solidFill>
                <a:latin typeface="Montserrat"/>
                <a:ea typeface="Montserrat"/>
                <a:cs typeface="Montserrat"/>
                <a:sym typeface="Montserrat"/>
              </a:rPr>
              <a:t>Poner a disposición la información de acuerdo a como obre en los archivos. </a:t>
            </a:r>
            <a:endParaRPr sz="1700">
              <a:solidFill>
                <a:srgbClr val="6F7271"/>
              </a:solidFill>
              <a:latin typeface="Montserrat"/>
              <a:ea typeface="Montserrat"/>
              <a:cs typeface="Montserrat"/>
              <a:sym typeface="Montserrat"/>
            </a:endParaRPr>
          </a:p>
        </p:txBody>
      </p:sp>
      <p:pic>
        <p:nvPicPr>
          <p:cNvPr id="277" name="Google Shape;277;g1e07eed4896_0_208"/>
          <p:cNvPicPr preferRelativeResize="0"/>
          <p:nvPr/>
        </p:nvPicPr>
        <p:blipFill>
          <a:blip r:embed="rId4">
            <a:alphaModFix/>
          </a:blip>
          <a:stretch>
            <a:fillRect/>
          </a:stretch>
        </p:blipFill>
        <p:spPr>
          <a:xfrm>
            <a:off x="374150" y="1654425"/>
            <a:ext cx="719226" cy="719226"/>
          </a:xfrm>
          <a:prstGeom prst="rect">
            <a:avLst/>
          </a:prstGeom>
          <a:noFill/>
          <a:ln>
            <a:noFill/>
          </a:ln>
        </p:spPr>
      </p:pic>
      <p:pic>
        <p:nvPicPr>
          <p:cNvPr id="278" name="Google Shape;278;g1e07eed4896_0_208"/>
          <p:cNvPicPr preferRelativeResize="0"/>
          <p:nvPr/>
        </p:nvPicPr>
        <p:blipFill>
          <a:blip r:embed="rId5">
            <a:alphaModFix/>
          </a:blip>
          <a:stretch>
            <a:fillRect/>
          </a:stretch>
        </p:blipFill>
        <p:spPr>
          <a:xfrm>
            <a:off x="374138" y="3080412"/>
            <a:ext cx="719226" cy="719226"/>
          </a:xfrm>
          <a:prstGeom prst="rect">
            <a:avLst/>
          </a:prstGeom>
          <a:noFill/>
          <a:ln>
            <a:noFill/>
          </a:ln>
        </p:spPr>
      </p:pic>
      <p:sp>
        <p:nvSpPr>
          <p:cNvPr id="279" name="Google Shape;279;g1e07eed4896_0_208"/>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13</a:t>
            </a:r>
            <a:endParaRPr sz="120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e07eed4896_0_221"/>
          <p:cNvSpPr txBox="1"/>
          <p:nvPr/>
        </p:nvSpPr>
        <p:spPr>
          <a:xfrm>
            <a:off x="5496550" y="2699400"/>
            <a:ext cx="6695400" cy="145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MX" sz="2500" b="1">
                <a:solidFill>
                  <a:srgbClr val="6E152E"/>
                </a:solidFill>
                <a:latin typeface="Montserrat SemiBold"/>
                <a:ea typeface="Montserrat SemiBold"/>
                <a:cs typeface="Montserrat SemiBold"/>
                <a:sym typeface="Montserrat SemiBold"/>
              </a:rPr>
              <a:t>Términos para la atención de solicitudes de acceso a la información</a:t>
            </a:r>
            <a:endParaRPr sz="2500" b="1">
              <a:solidFill>
                <a:srgbClr val="6E152E"/>
              </a:solidFill>
              <a:latin typeface="Montserrat SemiBold"/>
              <a:ea typeface="Montserrat SemiBold"/>
              <a:cs typeface="Montserrat SemiBold"/>
              <a:sym typeface="Montserrat SemiBold"/>
            </a:endParaRPr>
          </a:p>
        </p:txBody>
      </p:sp>
      <p:sp>
        <p:nvSpPr>
          <p:cNvPr id="286" name="Google Shape;286;g1e07eed4896_0_221"/>
          <p:cNvSpPr txBox="1"/>
          <p:nvPr/>
        </p:nvSpPr>
        <p:spPr>
          <a:xfrm>
            <a:off x="11194000" y="6549300"/>
            <a:ext cx="998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14</a:t>
            </a:r>
            <a:endParaRPr sz="1200">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1e07eed4896_0_234"/>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93" name="Google Shape;293;g1e07eed4896_0_234"/>
          <p:cNvSpPr txBox="1"/>
          <p:nvPr/>
        </p:nvSpPr>
        <p:spPr>
          <a:xfrm>
            <a:off x="274325" y="350200"/>
            <a:ext cx="4036500" cy="935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2500" b="1">
                <a:solidFill>
                  <a:srgbClr val="404040"/>
                </a:solidFill>
                <a:latin typeface="Montserrat"/>
                <a:ea typeface="Montserrat"/>
                <a:cs typeface="Montserrat"/>
                <a:sym typeface="Montserrat"/>
              </a:rPr>
              <a:t>Reconducción de las solicitudes</a:t>
            </a:r>
            <a:endParaRPr sz="2500" b="1">
              <a:solidFill>
                <a:srgbClr val="404040"/>
              </a:solidFill>
              <a:latin typeface="Montserrat"/>
              <a:ea typeface="Montserrat"/>
              <a:cs typeface="Montserrat"/>
              <a:sym typeface="Montserrat"/>
            </a:endParaRPr>
          </a:p>
        </p:txBody>
      </p:sp>
      <p:sp>
        <p:nvSpPr>
          <p:cNvPr id="294" name="Google Shape;294;g1e07eed4896_0_234"/>
          <p:cNvSpPr txBox="1"/>
          <p:nvPr/>
        </p:nvSpPr>
        <p:spPr>
          <a:xfrm>
            <a:off x="4756650" y="1209100"/>
            <a:ext cx="7237200" cy="10062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r>
              <a:rPr lang="es-MX" sz="2000">
                <a:solidFill>
                  <a:srgbClr val="6F7271"/>
                </a:solidFill>
                <a:latin typeface="Montserrat"/>
                <a:ea typeface="Montserrat"/>
                <a:cs typeface="Montserrat"/>
                <a:sym typeface="Montserrat"/>
              </a:rPr>
              <a:t>En caso de que la unidad administrativa advierta que la solicitud corresponde a un derecho diferente, deberá solicitar una </a:t>
            </a:r>
            <a:r>
              <a:rPr lang="es-MX" sz="2000" b="1">
                <a:solidFill>
                  <a:srgbClr val="6F7271"/>
                </a:solidFill>
                <a:latin typeface="Montserrat"/>
                <a:ea typeface="Montserrat"/>
                <a:cs typeface="Montserrat"/>
                <a:sym typeface="Montserrat"/>
              </a:rPr>
              <a:t>reconducción. </a:t>
            </a:r>
            <a:endParaRPr sz="2000" b="1">
              <a:solidFill>
                <a:srgbClr val="6F7271"/>
              </a:solidFill>
              <a:latin typeface="Montserrat"/>
              <a:ea typeface="Montserrat"/>
              <a:cs typeface="Montserrat"/>
              <a:sym typeface="Montserrat"/>
            </a:endParaRPr>
          </a:p>
        </p:txBody>
      </p:sp>
      <p:sp>
        <p:nvSpPr>
          <p:cNvPr id="295" name="Google Shape;295;g1e07eed4896_0_234"/>
          <p:cNvSpPr/>
          <p:nvPr/>
        </p:nvSpPr>
        <p:spPr>
          <a:xfrm>
            <a:off x="403088" y="1687025"/>
            <a:ext cx="3626400" cy="13845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296" name="Google Shape;296;g1e07eed4896_0_234"/>
          <p:cNvSpPr/>
          <p:nvPr/>
        </p:nvSpPr>
        <p:spPr>
          <a:xfrm>
            <a:off x="403088" y="5113250"/>
            <a:ext cx="3626400" cy="13845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UA - Solicita la reconducción</a:t>
            </a:r>
            <a:endParaRPr sz="1700" i="0" u="none" strike="noStrike" cap="none">
              <a:solidFill>
                <a:srgbClr val="235B4E"/>
              </a:solidFill>
              <a:latin typeface="Montserrat SemiBold"/>
              <a:ea typeface="Montserrat SemiBold"/>
              <a:cs typeface="Montserrat SemiBold"/>
              <a:sym typeface="Montserrat SemiBold"/>
            </a:endParaRPr>
          </a:p>
        </p:txBody>
      </p:sp>
      <p:sp>
        <p:nvSpPr>
          <p:cNvPr id="297" name="Google Shape;297;g1e07eed4896_0_234"/>
          <p:cNvSpPr/>
          <p:nvPr/>
        </p:nvSpPr>
        <p:spPr>
          <a:xfrm>
            <a:off x="403088" y="3400138"/>
            <a:ext cx="3626400" cy="13845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298" name="Google Shape;298;g1e07eed4896_0_234"/>
          <p:cNvSpPr/>
          <p:nvPr/>
        </p:nvSpPr>
        <p:spPr>
          <a:xfrm rot="-5400000">
            <a:off x="6287800" y="3056616"/>
            <a:ext cx="2363700" cy="1679400"/>
          </a:xfrm>
          <a:prstGeom prst="uturnArrow">
            <a:avLst>
              <a:gd name="adj1" fmla="val 25000"/>
              <a:gd name="adj2" fmla="val 25000"/>
              <a:gd name="adj3" fmla="val 40832"/>
              <a:gd name="adj4" fmla="val 59168"/>
              <a:gd name="adj5" fmla="val 1000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ontserrat SemiBold"/>
              <a:ea typeface="Montserrat SemiBold"/>
              <a:cs typeface="Montserrat SemiBold"/>
              <a:sym typeface="Montserrat SemiBold"/>
            </a:endParaRPr>
          </a:p>
        </p:txBody>
      </p:sp>
      <p:sp>
        <p:nvSpPr>
          <p:cNvPr id="299" name="Google Shape;299;g1e07eed4896_0_234"/>
          <p:cNvSpPr/>
          <p:nvPr/>
        </p:nvSpPr>
        <p:spPr>
          <a:xfrm rot="5400000">
            <a:off x="8096925" y="3240310"/>
            <a:ext cx="2363700" cy="1588200"/>
          </a:xfrm>
          <a:prstGeom prst="uturnArrow">
            <a:avLst>
              <a:gd name="adj1" fmla="val 25000"/>
              <a:gd name="adj2" fmla="val 25000"/>
              <a:gd name="adj3" fmla="val 44250"/>
              <a:gd name="adj4" fmla="val 55750"/>
              <a:gd name="adj5" fmla="val 100000"/>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ontserrat SemiBold"/>
              <a:ea typeface="Montserrat SemiBold"/>
              <a:cs typeface="Montserrat SemiBold"/>
              <a:sym typeface="Montserrat SemiBold"/>
            </a:endParaRPr>
          </a:p>
        </p:txBody>
      </p:sp>
      <p:sp>
        <p:nvSpPr>
          <p:cNvPr id="300" name="Google Shape;300;g1e07eed4896_0_234"/>
          <p:cNvSpPr txBox="1"/>
          <p:nvPr/>
        </p:nvSpPr>
        <p:spPr>
          <a:xfrm>
            <a:off x="4527650" y="3342225"/>
            <a:ext cx="1992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000">
                <a:solidFill>
                  <a:srgbClr val="6F7271"/>
                </a:solidFill>
                <a:latin typeface="Montserrat SemiBold"/>
                <a:ea typeface="Montserrat SemiBold"/>
                <a:cs typeface="Montserrat SemiBold"/>
                <a:sym typeface="Montserrat SemiBold"/>
              </a:rPr>
              <a:t>Acceso a información pública</a:t>
            </a:r>
            <a:endParaRPr sz="2000">
              <a:solidFill>
                <a:srgbClr val="6F7271"/>
              </a:solidFill>
              <a:latin typeface="Montserrat SemiBold"/>
              <a:ea typeface="Montserrat SemiBold"/>
              <a:cs typeface="Montserrat SemiBold"/>
              <a:sym typeface="Montserrat SemiBold"/>
            </a:endParaRPr>
          </a:p>
        </p:txBody>
      </p:sp>
      <p:sp>
        <p:nvSpPr>
          <p:cNvPr id="301" name="Google Shape;301;g1e07eed4896_0_234"/>
          <p:cNvSpPr txBox="1"/>
          <p:nvPr/>
        </p:nvSpPr>
        <p:spPr>
          <a:xfrm>
            <a:off x="10397550" y="3188325"/>
            <a:ext cx="15963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000">
                <a:solidFill>
                  <a:srgbClr val="6F7271"/>
                </a:solidFill>
                <a:latin typeface="Montserrat SemiBold"/>
                <a:ea typeface="Montserrat SemiBold"/>
                <a:cs typeface="Montserrat SemiBold"/>
                <a:sym typeface="Montserrat SemiBold"/>
              </a:rPr>
              <a:t>Ejercicio de Derechos ARCOP</a:t>
            </a:r>
            <a:endParaRPr sz="2000">
              <a:solidFill>
                <a:srgbClr val="6F7271"/>
              </a:solidFill>
              <a:latin typeface="Montserrat SemiBold"/>
              <a:ea typeface="Montserrat SemiBold"/>
              <a:cs typeface="Montserrat SemiBold"/>
              <a:sym typeface="Montserrat SemiBold"/>
            </a:endParaRPr>
          </a:p>
        </p:txBody>
      </p:sp>
      <p:sp>
        <p:nvSpPr>
          <p:cNvPr id="302" name="Google Shape;302;g1e07eed4896_0_234"/>
          <p:cNvSpPr txBox="1"/>
          <p:nvPr/>
        </p:nvSpPr>
        <p:spPr>
          <a:xfrm>
            <a:off x="7018110" y="3787197"/>
            <a:ext cx="2709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000">
                <a:solidFill>
                  <a:srgbClr val="6F7271"/>
                </a:solidFill>
                <a:latin typeface="Montserrat SemiBold"/>
                <a:ea typeface="Montserrat SemiBold"/>
                <a:cs typeface="Montserrat SemiBold"/>
                <a:sym typeface="Montserrat SemiBold"/>
              </a:rPr>
              <a:t>Reconducción</a:t>
            </a:r>
            <a:endParaRPr sz="2000">
              <a:latin typeface="Montserrat SemiBold"/>
              <a:ea typeface="Montserrat SemiBold"/>
              <a:cs typeface="Montserrat SemiBold"/>
              <a:sym typeface="Montserrat SemiBold"/>
            </a:endParaRPr>
          </a:p>
        </p:txBody>
      </p:sp>
      <p:sp>
        <p:nvSpPr>
          <p:cNvPr id="303" name="Google Shape;303;g1e07eed4896_0_234"/>
          <p:cNvSpPr txBox="1"/>
          <p:nvPr/>
        </p:nvSpPr>
        <p:spPr>
          <a:xfrm>
            <a:off x="111940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15</a:t>
            </a:r>
            <a:endParaRPr sz="1200">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1e07eed4896_0_254"/>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10" name="Google Shape;310;g1e07eed4896_0_254"/>
          <p:cNvSpPr txBox="1"/>
          <p:nvPr/>
        </p:nvSpPr>
        <p:spPr>
          <a:xfrm>
            <a:off x="274325" y="274000"/>
            <a:ext cx="4036500" cy="935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2500" b="1">
                <a:solidFill>
                  <a:srgbClr val="404040"/>
                </a:solidFill>
                <a:latin typeface="Montserrat"/>
                <a:ea typeface="Montserrat"/>
                <a:cs typeface="Montserrat"/>
                <a:sym typeface="Montserrat"/>
              </a:rPr>
              <a:t>Requerimiento de información adicional</a:t>
            </a:r>
            <a:endParaRPr sz="2500" b="1">
              <a:solidFill>
                <a:srgbClr val="404040"/>
              </a:solidFill>
              <a:latin typeface="Montserrat"/>
              <a:ea typeface="Montserrat"/>
              <a:cs typeface="Montserrat"/>
              <a:sym typeface="Montserrat"/>
            </a:endParaRPr>
          </a:p>
        </p:txBody>
      </p:sp>
      <p:sp>
        <p:nvSpPr>
          <p:cNvPr id="311" name="Google Shape;311;g1e07eed4896_0_254"/>
          <p:cNvSpPr txBox="1"/>
          <p:nvPr/>
        </p:nvSpPr>
        <p:spPr>
          <a:xfrm>
            <a:off x="4756650" y="1056700"/>
            <a:ext cx="7237200" cy="24723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r>
              <a:rPr lang="es-MX" sz="1900">
                <a:solidFill>
                  <a:srgbClr val="6F7271"/>
                </a:solidFill>
                <a:latin typeface="Montserrat"/>
                <a:ea typeface="Montserrat"/>
                <a:cs typeface="Montserrat"/>
                <a:sym typeface="Montserrat"/>
              </a:rPr>
              <a:t>De forma </a:t>
            </a:r>
            <a:r>
              <a:rPr lang="es-MX" sz="1900" b="1">
                <a:solidFill>
                  <a:srgbClr val="6F7271"/>
                </a:solidFill>
                <a:latin typeface="Montserrat"/>
                <a:ea typeface="Montserrat"/>
                <a:cs typeface="Montserrat"/>
                <a:sym typeface="Montserrat"/>
              </a:rPr>
              <a:t>excepcional</a:t>
            </a:r>
            <a:r>
              <a:rPr lang="es-MX" sz="1900">
                <a:solidFill>
                  <a:srgbClr val="6F7271"/>
                </a:solidFill>
                <a:latin typeface="Montserrat"/>
                <a:ea typeface="Montserrat"/>
                <a:cs typeface="Montserrat"/>
                <a:sym typeface="Montserrat"/>
              </a:rPr>
              <a:t> cuando los detalles proporcionados por el particular resultan insuficientes, incompletos o erróneos las unidades administrativas podrán formular un un </a:t>
            </a:r>
            <a:r>
              <a:rPr lang="es-MX" sz="1900" b="1">
                <a:solidFill>
                  <a:srgbClr val="6F7271"/>
                </a:solidFill>
                <a:latin typeface="Montserrat"/>
                <a:ea typeface="Montserrat"/>
                <a:cs typeface="Montserrat"/>
                <a:sym typeface="Montserrat"/>
              </a:rPr>
              <a:t>RIA </a:t>
            </a:r>
            <a:r>
              <a:rPr lang="es-MX" sz="1900">
                <a:solidFill>
                  <a:srgbClr val="6F7271"/>
                </a:solidFill>
                <a:latin typeface="Montserrat"/>
                <a:ea typeface="Montserrat"/>
                <a:cs typeface="Montserrat"/>
                <a:sym typeface="Montserrat"/>
              </a:rPr>
              <a:t>a efecto de que el particular: </a:t>
            </a:r>
            <a:endParaRPr sz="190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Char char="-"/>
            </a:pPr>
            <a:r>
              <a:rPr lang="es-MX" sz="1900">
                <a:solidFill>
                  <a:srgbClr val="6F7271"/>
                </a:solidFill>
                <a:latin typeface="Montserrat"/>
                <a:ea typeface="Montserrat"/>
                <a:cs typeface="Montserrat"/>
                <a:sym typeface="Montserrat"/>
              </a:rPr>
              <a:t>Aporte mayores elementos;</a:t>
            </a: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Char char="-"/>
            </a:pPr>
            <a:r>
              <a:rPr lang="es-MX" sz="1900">
                <a:solidFill>
                  <a:srgbClr val="6F7271"/>
                </a:solidFill>
                <a:latin typeface="Montserrat"/>
                <a:ea typeface="Montserrat"/>
                <a:cs typeface="Montserrat"/>
                <a:sym typeface="Montserrat"/>
              </a:rPr>
              <a:t>Corrija los datos proporcionados; o </a:t>
            </a: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Char char="-"/>
            </a:pPr>
            <a:r>
              <a:rPr lang="es-MX" sz="1900">
                <a:solidFill>
                  <a:srgbClr val="6F7271"/>
                </a:solidFill>
                <a:latin typeface="Montserrat"/>
                <a:ea typeface="Montserrat"/>
                <a:cs typeface="Montserrat"/>
                <a:sym typeface="Montserrat"/>
              </a:rPr>
              <a:t>Precise uno o varios requerimientos de información.</a:t>
            </a:r>
            <a:endParaRPr sz="1900">
              <a:solidFill>
                <a:srgbClr val="6F7271"/>
              </a:solidFill>
              <a:latin typeface="Montserrat"/>
              <a:ea typeface="Montserrat"/>
              <a:cs typeface="Montserrat"/>
              <a:sym typeface="Montserrat"/>
            </a:endParaRPr>
          </a:p>
        </p:txBody>
      </p:sp>
      <p:sp>
        <p:nvSpPr>
          <p:cNvPr id="312" name="Google Shape;312;g1e07eed4896_0_254"/>
          <p:cNvSpPr/>
          <p:nvPr/>
        </p:nvSpPr>
        <p:spPr>
          <a:xfrm>
            <a:off x="479313" y="1687025"/>
            <a:ext cx="3626400" cy="13845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313" name="Google Shape;313;g1e07eed4896_0_254"/>
          <p:cNvSpPr/>
          <p:nvPr/>
        </p:nvSpPr>
        <p:spPr>
          <a:xfrm>
            <a:off x="479313" y="5113250"/>
            <a:ext cx="3626400" cy="13845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UA - Formulación de RIA en el SIT</a:t>
            </a:r>
            <a:endParaRPr sz="1700" i="0" u="none" strike="noStrike" cap="none">
              <a:solidFill>
                <a:srgbClr val="235B4E"/>
              </a:solidFill>
              <a:latin typeface="Montserrat SemiBold"/>
              <a:ea typeface="Montserrat SemiBold"/>
              <a:cs typeface="Montserrat SemiBold"/>
              <a:sym typeface="Montserrat SemiBold"/>
            </a:endParaRPr>
          </a:p>
        </p:txBody>
      </p:sp>
      <p:sp>
        <p:nvSpPr>
          <p:cNvPr id="314" name="Google Shape;314;g1e07eed4896_0_254"/>
          <p:cNvSpPr/>
          <p:nvPr/>
        </p:nvSpPr>
        <p:spPr>
          <a:xfrm>
            <a:off x="479313" y="3400138"/>
            <a:ext cx="3626400" cy="13845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315" name="Google Shape;315;g1e07eed4896_0_254"/>
          <p:cNvSpPr txBox="1"/>
          <p:nvPr/>
        </p:nvSpPr>
        <p:spPr>
          <a:xfrm>
            <a:off x="4909050" y="3495100"/>
            <a:ext cx="7237200" cy="24723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r>
              <a:rPr lang="es-MX" sz="1900" b="1">
                <a:solidFill>
                  <a:srgbClr val="6F7271"/>
                </a:solidFill>
                <a:latin typeface="Montserrat"/>
                <a:ea typeface="Montserrat"/>
                <a:cs typeface="Montserrat"/>
                <a:sym typeface="Montserrat"/>
              </a:rPr>
              <a:t>Consideraciones: </a:t>
            </a:r>
            <a:endParaRPr sz="1900" b="1">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900" b="1">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AutoNum type="arabicPeriod"/>
            </a:pPr>
            <a:r>
              <a:rPr lang="es-MX" sz="1900">
                <a:solidFill>
                  <a:srgbClr val="6F7271"/>
                </a:solidFill>
                <a:latin typeface="Montserrat"/>
                <a:ea typeface="Montserrat"/>
                <a:cs typeface="Montserrat"/>
                <a:sym typeface="Montserrat"/>
              </a:rPr>
              <a:t>Criterio amplio y no restrictivo.</a:t>
            </a: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AutoNum type="arabicPeriod"/>
            </a:pPr>
            <a:r>
              <a:rPr lang="es-MX" sz="1900">
                <a:solidFill>
                  <a:srgbClr val="6F7271"/>
                </a:solidFill>
                <a:latin typeface="Montserrat"/>
                <a:ea typeface="Montserrat"/>
                <a:cs typeface="Montserrat"/>
                <a:sym typeface="Montserrat"/>
              </a:rPr>
              <a:t>El particular no tiene la obligación de conocer los términos exactos de la información. </a:t>
            </a: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F7271"/>
              </a:buClr>
              <a:buSzPts val="1900"/>
              <a:buFont typeface="Montserrat"/>
              <a:buAutoNum type="arabicPeriod"/>
            </a:pPr>
            <a:r>
              <a:rPr lang="es-MX" sz="1900">
                <a:solidFill>
                  <a:srgbClr val="6F7271"/>
                </a:solidFill>
                <a:latin typeface="Montserrat"/>
                <a:ea typeface="Montserrat"/>
                <a:cs typeface="Montserrat"/>
                <a:sym typeface="Montserrat"/>
              </a:rPr>
              <a:t>Considerar todos los detalles proporcionados en la solicitud para identificar la información requerida. </a:t>
            </a:r>
            <a:endParaRPr sz="1900">
              <a:solidFill>
                <a:srgbClr val="6F7271"/>
              </a:solidFill>
              <a:latin typeface="Montserrat"/>
              <a:ea typeface="Montserrat"/>
              <a:cs typeface="Montserrat"/>
              <a:sym typeface="Montserrat"/>
            </a:endParaRPr>
          </a:p>
        </p:txBody>
      </p:sp>
      <p:sp>
        <p:nvSpPr>
          <p:cNvPr id="316" name="Google Shape;316;g1e07eed4896_0_254"/>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16</a:t>
            </a:r>
            <a:endParaRPr sz="1200">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1e07eed4896_0_268"/>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23" name="Google Shape;323;g1e07eed4896_0_268"/>
          <p:cNvSpPr txBox="1"/>
          <p:nvPr/>
        </p:nvSpPr>
        <p:spPr>
          <a:xfrm>
            <a:off x="274325" y="619000"/>
            <a:ext cx="4036500" cy="59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2600" b="1">
                <a:solidFill>
                  <a:srgbClr val="404040"/>
                </a:solidFill>
                <a:latin typeface="Montserrat"/>
                <a:ea typeface="Montserrat"/>
                <a:cs typeface="Montserrat"/>
                <a:sym typeface="Montserrat"/>
              </a:rPr>
              <a:t>Incompetencia</a:t>
            </a:r>
            <a:endParaRPr sz="2600" b="1">
              <a:solidFill>
                <a:srgbClr val="404040"/>
              </a:solidFill>
              <a:latin typeface="Montserrat"/>
              <a:ea typeface="Montserrat"/>
              <a:cs typeface="Montserrat"/>
              <a:sym typeface="Montserrat"/>
            </a:endParaRPr>
          </a:p>
        </p:txBody>
      </p:sp>
      <p:sp>
        <p:nvSpPr>
          <p:cNvPr id="324" name="Google Shape;324;g1e07eed4896_0_268"/>
          <p:cNvSpPr txBox="1"/>
          <p:nvPr/>
        </p:nvSpPr>
        <p:spPr>
          <a:xfrm>
            <a:off x="4756650" y="1209100"/>
            <a:ext cx="7237200" cy="4590000"/>
          </a:xfrm>
          <a:prstGeom prst="rect">
            <a:avLst/>
          </a:prstGeom>
          <a:noFill/>
          <a:ln>
            <a:noFill/>
          </a:ln>
        </p:spPr>
        <p:txBody>
          <a:bodyPr spcFirstLastPara="1" wrap="square" lIns="91425" tIns="45700" rIns="91425" bIns="45700" anchor="t" anchorCtr="0">
            <a:noAutofit/>
          </a:bodyPr>
          <a:lstStyle/>
          <a:p>
            <a:pPr marL="457200" lvl="0" indent="-349250" algn="just" rtl="0">
              <a:spcBef>
                <a:spcPts val="0"/>
              </a:spcBef>
              <a:spcAft>
                <a:spcPts val="0"/>
              </a:spcAft>
              <a:buClr>
                <a:srgbClr val="6E152E"/>
              </a:buClr>
              <a:buSzPts val="1900"/>
              <a:buFont typeface="Montserrat"/>
              <a:buAutoNum type="romanUcPeriod"/>
            </a:pPr>
            <a:r>
              <a:rPr lang="es-MX" sz="1900" b="1">
                <a:solidFill>
                  <a:srgbClr val="6E152E"/>
                </a:solidFill>
                <a:latin typeface="Montserrat"/>
                <a:ea typeface="Montserrat"/>
                <a:cs typeface="Montserrat"/>
                <a:sym typeface="Montserrat"/>
              </a:rPr>
              <a:t>Incompetencia total</a:t>
            </a:r>
            <a:endParaRPr sz="1900" b="1">
              <a:solidFill>
                <a:srgbClr val="6E152E"/>
              </a:solidFill>
              <a:latin typeface="Montserrat"/>
              <a:ea typeface="Montserrat"/>
              <a:cs typeface="Montserrat"/>
              <a:sym typeface="Montserrat"/>
            </a:endParaRPr>
          </a:p>
          <a:p>
            <a:pPr marL="0" lvl="0" indent="0" algn="just" rtl="0">
              <a:spcBef>
                <a:spcPts val="0"/>
              </a:spcBef>
              <a:spcAft>
                <a:spcPts val="0"/>
              </a:spcAft>
              <a:buNone/>
            </a:pPr>
            <a:endParaRPr sz="1900" b="1">
              <a:solidFill>
                <a:srgbClr val="6E152E"/>
              </a:solidFill>
              <a:latin typeface="Montserrat"/>
              <a:ea typeface="Montserrat"/>
              <a:cs typeface="Montserrat"/>
              <a:sym typeface="Montserrat"/>
            </a:endParaRPr>
          </a:p>
          <a:p>
            <a:pPr marL="0" lvl="0" indent="0" algn="just" rtl="0">
              <a:spcBef>
                <a:spcPts val="0"/>
              </a:spcBef>
              <a:spcAft>
                <a:spcPts val="0"/>
              </a:spcAft>
              <a:buNone/>
            </a:pPr>
            <a:r>
              <a:rPr lang="es-MX" sz="1900">
                <a:solidFill>
                  <a:srgbClr val="6F7271"/>
                </a:solidFill>
                <a:latin typeface="Montserrat"/>
                <a:ea typeface="Montserrat"/>
                <a:cs typeface="Montserrat"/>
                <a:sym typeface="Montserrat"/>
              </a:rPr>
              <a:t>Cuando la unidad administrativa con base en el RISFP y demás normas aplicables advierta que </a:t>
            </a:r>
            <a:r>
              <a:rPr lang="es-MX" sz="1900" b="1">
                <a:solidFill>
                  <a:srgbClr val="6F7271"/>
                </a:solidFill>
                <a:latin typeface="Montserrat"/>
                <a:ea typeface="Montserrat"/>
                <a:cs typeface="Montserrat"/>
                <a:sym typeface="Montserrat"/>
              </a:rPr>
              <a:t>no es competente</a:t>
            </a:r>
            <a:r>
              <a:rPr lang="es-MX" sz="1900">
                <a:solidFill>
                  <a:srgbClr val="6F7271"/>
                </a:solidFill>
                <a:latin typeface="Montserrat"/>
                <a:ea typeface="Montserrat"/>
                <a:cs typeface="Montserrat"/>
                <a:sym typeface="Montserrat"/>
              </a:rPr>
              <a:t> para conocer de la totalidad de lo requerido por el particular, deberá de comunicarlo a la unidad de transparencia. </a:t>
            </a:r>
            <a:endParaRPr sz="190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900">
              <a:solidFill>
                <a:srgbClr val="6F7271"/>
              </a:solidFill>
              <a:latin typeface="Montserrat"/>
              <a:ea typeface="Montserrat"/>
              <a:cs typeface="Montserrat"/>
              <a:sym typeface="Montserrat"/>
            </a:endParaRPr>
          </a:p>
          <a:p>
            <a:pPr marL="457200" lvl="0" indent="-349250" algn="just" rtl="0">
              <a:spcBef>
                <a:spcPts val="0"/>
              </a:spcBef>
              <a:spcAft>
                <a:spcPts val="0"/>
              </a:spcAft>
              <a:buClr>
                <a:srgbClr val="6E152E"/>
              </a:buClr>
              <a:buSzPts val="1900"/>
              <a:buFont typeface="Montserrat"/>
              <a:buAutoNum type="romanUcPeriod"/>
            </a:pPr>
            <a:r>
              <a:rPr lang="es-MX" sz="1900" b="1">
                <a:solidFill>
                  <a:srgbClr val="6E152E"/>
                </a:solidFill>
                <a:latin typeface="Montserrat"/>
                <a:ea typeface="Montserrat"/>
                <a:cs typeface="Montserrat"/>
                <a:sym typeface="Montserrat"/>
              </a:rPr>
              <a:t>Incompetencia parcial</a:t>
            </a:r>
            <a:endParaRPr sz="1900" b="1">
              <a:solidFill>
                <a:srgbClr val="6E152E"/>
              </a:solidFill>
              <a:latin typeface="Montserrat"/>
              <a:ea typeface="Montserrat"/>
              <a:cs typeface="Montserrat"/>
              <a:sym typeface="Montserrat"/>
            </a:endParaRPr>
          </a:p>
          <a:p>
            <a:pPr marL="0" lvl="0" indent="0" algn="just" rtl="0">
              <a:spcBef>
                <a:spcPts val="0"/>
              </a:spcBef>
              <a:spcAft>
                <a:spcPts val="0"/>
              </a:spcAft>
              <a:buNone/>
            </a:pPr>
            <a:endParaRPr sz="1900" b="1">
              <a:solidFill>
                <a:srgbClr val="6E152E"/>
              </a:solidFill>
              <a:latin typeface="Montserrat"/>
              <a:ea typeface="Montserrat"/>
              <a:cs typeface="Montserrat"/>
              <a:sym typeface="Montserrat"/>
            </a:endParaRPr>
          </a:p>
          <a:p>
            <a:pPr marL="0" lvl="0" indent="0" algn="just" rtl="0">
              <a:spcBef>
                <a:spcPts val="0"/>
              </a:spcBef>
              <a:spcAft>
                <a:spcPts val="0"/>
              </a:spcAft>
              <a:buNone/>
            </a:pPr>
            <a:r>
              <a:rPr lang="es-MX" sz="1900">
                <a:solidFill>
                  <a:srgbClr val="6F7271"/>
                </a:solidFill>
                <a:latin typeface="Montserrat"/>
                <a:ea typeface="Montserrat"/>
                <a:cs typeface="Montserrat"/>
                <a:sym typeface="Montserrat"/>
              </a:rPr>
              <a:t>Cuando la competencia de la unidad administrativa sea parcial deberán remitir su pronunciamiento en un plazo de </a:t>
            </a:r>
            <a:r>
              <a:rPr lang="es-MX" sz="1900" b="1">
                <a:solidFill>
                  <a:srgbClr val="6F7271"/>
                </a:solidFill>
                <a:latin typeface="Montserrat"/>
                <a:ea typeface="Montserrat"/>
                <a:cs typeface="Montserrat"/>
                <a:sym typeface="Montserrat"/>
              </a:rPr>
              <a:t>8 días </a:t>
            </a:r>
            <a:r>
              <a:rPr lang="es-MX" sz="1900">
                <a:solidFill>
                  <a:srgbClr val="6F7271"/>
                </a:solidFill>
                <a:latin typeface="Montserrat"/>
                <a:ea typeface="Montserrat"/>
                <a:cs typeface="Montserrat"/>
                <a:sym typeface="Montserrat"/>
              </a:rPr>
              <a:t>contados a partir del día siguiente al turno indicando los puntos que no corresponden a su ámbito de competencia. </a:t>
            </a:r>
            <a:endParaRPr sz="1900">
              <a:solidFill>
                <a:srgbClr val="6F7271"/>
              </a:solidFill>
              <a:latin typeface="Montserrat"/>
              <a:ea typeface="Montserrat"/>
              <a:cs typeface="Montserrat"/>
              <a:sym typeface="Montserrat"/>
            </a:endParaRPr>
          </a:p>
        </p:txBody>
      </p:sp>
      <p:sp>
        <p:nvSpPr>
          <p:cNvPr id="325" name="Google Shape;325;g1e07eed4896_0_268"/>
          <p:cNvSpPr/>
          <p:nvPr/>
        </p:nvSpPr>
        <p:spPr>
          <a:xfrm>
            <a:off x="545275" y="1687025"/>
            <a:ext cx="3494700" cy="13845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326" name="Google Shape;326;g1e07eed4896_0_268"/>
          <p:cNvSpPr/>
          <p:nvPr/>
        </p:nvSpPr>
        <p:spPr>
          <a:xfrm>
            <a:off x="545275" y="5113250"/>
            <a:ext cx="3494700" cy="13845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UA - Incompetencia a través del SIT</a:t>
            </a:r>
            <a:endParaRPr sz="1700" i="0" u="none" strike="noStrike" cap="none">
              <a:solidFill>
                <a:srgbClr val="235B4E"/>
              </a:solidFill>
              <a:latin typeface="Montserrat SemiBold"/>
              <a:ea typeface="Montserrat SemiBold"/>
              <a:cs typeface="Montserrat SemiBold"/>
              <a:sym typeface="Montserrat SemiBold"/>
            </a:endParaRPr>
          </a:p>
        </p:txBody>
      </p:sp>
      <p:sp>
        <p:nvSpPr>
          <p:cNvPr id="327" name="Google Shape;327;g1e07eed4896_0_268"/>
          <p:cNvSpPr/>
          <p:nvPr/>
        </p:nvSpPr>
        <p:spPr>
          <a:xfrm>
            <a:off x="545275" y="3400138"/>
            <a:ext cx="3494700" cy="13845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328" name="Google Shape;328;g1e07eed4896_0_268"/>
          <p:cNvSpPr txBox="1"/>
          <p:nvPr/>
        </p:nvSpPr>
        <p:spPr>
          <a:xfrm>
            <a:off x="11194000" y="6549300"/>
            <a:ext cx="98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17</a:t>
            </a:r>
            <a:endParaRPr sz="1200">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1e07eed4896_0_281"/>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35" name="Google Shape;335;g1e07eed4896_0_281"/>
          <p:cNvSpPr txBox="1"/>
          <p:nvPr/>
        </p:nvSpPr>
        <p:spPr>
          <a:xfrm>
            <a:off x="219650" y="345900"/>
            <a:ext cx="4036500" cy="1012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2500" b="1">
                <a:solidFill>
                  <a:srgbClr val="404040"/>
                </a:solidFill>
                <a:latin typeface="Montserrat"/>
                <a:ea typeface="Montserrat"/>
                <a:cs typeface="Montserrat"/>
                <a:sym typeface="Montserrat"/>
              </a:rPr>
              <a:t>Información disponible al público</a:t>
            </a:r>
            <a:endParaRPr sz="2500" b="1">
              <a:solidFill>
                <a:srgbClr val="404040"/>
              </a:solidFill>
              <a:latin typeface="Montserrat"/>
              <a:ea typeface="Montserrat"/>
              <a:cs typeface="Montserrat"/>
              <a:sym typeface="Montserrat"/>
            </a:endParaRPr>
          </a:p>
        </p:txBody>
      </p:sp>
      <p:sp>
        <p:nvSpPr>
          <p:cNvPr id="336" name="Google Shape;336;g1e07eed4896_0_281"/>
          <p:cNvSpPr txBox="1"/>
          <p:nvPr/>
        </p:nvSpPr>
        <p:spPr>
          <a:xfrm>
            <a:off x="4756650" y="1209100"/>
            <a:ext cx="7237200" cy="1968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2000">
                <a:solidFill>
                  <a:srgbClr val="6F7271"/>
                </a:solidFill>
                <a:latin typeface="Montserrat"/>
                <a:ea typeface="Montserrat"/>
                <a:cs typeface="Montserrat"/>
                <a:sym typeface="Montserrat"/>
              </a:rPr>
              <a:t>Cuando la información requerida por el particular ya esté </a:t>
            </a:r>
            <a:r>
              <a:rPr lang="es-MX" sz="2000" b="1">
                <a:solidFill>
                  <a:srgbClr val="6F7271"/>
                </a:solidFill>
                <a:latin typeface="Montserrat"/>
                <a:ea typeface="Montserrat"/>
                <a:cs typeface="Montserrat"/>
                <a:sym typeface="Montserrat"/>
              </a:rPr>
              <a:t>disponible al público</a:t>
            </a:r>
            <a:r>
              <a:rPr lang="es-MX" sz="2000">
                <a:solidFill>
                  <a:srgbClr val="6F7271"/>
                </a:solidFill>
                <a:latin typeface="Montserrat"/>
                <a:ea typeface="Montserrat"/>
                <a:cs typeface="Montserrat"/>
                <a:sym typeface="Montserrat"/>
              </a:rPr>
              <a:t> en medios impresos, tales como libros, compendios, trípticos, registros públicos, en formatos electrónicos disponibles en internet o en cualquier otro medio (por ejemplo en SIPOT), deberán remitir los pasos de consulta. </a:t>
            </a:r>
            <a:endParaRPr sz="2000">
              <a:solidFill>
                <a:srgbClr val="6F7271"/>
              </a:solidFill>
              <a:latin typeface="Montserrat"/>
              <a:ea typeface="Montserrat"/>
              <a:cs typeface="Montserrat"/>
              <a:sym typeface="Montserrat"/>
            </a:endParaRPr>
          </a:p>
        </p:txBody>
      </p:sp>
      <p:sp>
        <p:nvSpPr>
          <p:cNvPr id="337" name="Google Shape;337;g1e07eed4896_0_281"/>
          <p:cNvSpPr/>
          <p:nvPr/>
        </p:nvSpPr>
        <p:spPr>
          <a:xfrm>
            <a:off x="424750" y="1458425"/>
            <a:ext cx="3626400" cy="10125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338" name="Google Shape;338;g1e07eed4896_0_281"/>
          <p:cNvSpPr/>
          <p:nvPr/>
        </p:nvSpPr>
        <p:spPr>
          <a:xfrm>
            <a:off x="424700" y="4085450"/>
            <a:ext cx="3626400" cy="10125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UA - Búsqueda de información</a:t>
            </a:r>
            <a:endParaRPr sz="1700" i="0" u="none" strike="noStrike" cap="none">
              <a:solidFill>
                <a:srgbClr val="235B4E"/>
              </a:solidFill>
              <a:latin typeface="Montserrat SemiBold"/>
              <a:ea typeface="Montserrat SemiBold"/>
              <a:cs typeface="Montserrat SemiBold"/>
              <a:sym typeface="Montserrat SemiBold"/>
            </a:endParaRPr>
          </a:p>
        </p:txBody>
      </p:sp>
      <p:sp>
        <p:nvSpPr>
          <p:cNvPr id="339" name="Google Shape;339;g1e07eed4896_0_281"/>
          <p:cNvSpPr/>
          <p:nvPr/>
        </p:nvSpPr>
        <p:spPr>
          <a:xfrm>
            <a:off x="424700" y="2777638"/>
            <a:ext cx="3626400" cy="10125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340" name="Google Shape;340;g1e07eed4896_0_281"/>
          <p:cNvSpPr/>
          <p:nvPr/>
        </p:nvSpPr>
        <p:spPr>
          <a:xfrm>
            <a:off x="424700" y="5407425"/>
            <a:ext cx="3626400" cy="1012500"/>
          </a:xfrm>
          <a:prstGeom prst="roundRect">
            <a:avLst>
              <a:gd name="adj" fmla="val 2500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Día 4</a:t>
            </a:r>
            <a:endParaRPr sz="1700" i="0" u="none" strike="noStrike" cap="none">
              <a:solidFill>
                <a:srgbClr val="000000"/>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UA - Proporciona pasos de consulta a través del SIT</a:t>
            </a:r>
            <a:endParaRPr sz="1700" i="0" u="none" strike="noStrike" cap="none">
              <a:solidFill>
                <a:srgbClr val="000000"/>
              </a:solidFill>
              <a:latin typeface="Montserrat SemiBold"/>
              <a:ea typeface="Montserrat SemiBold"/>
              <a:cs typeface="Montserrat SemiBold"/>
              <a:sym typeface="Montserrat SemiBold"/>
            </a:endParaRPr>
          </a:p>
        </p:txBody>
      </p:sp>
      <p:pic>
        <p:nvPicPr>
          <p:cNvPr id="341" name="Google Shape;341;g1e07eed4896_0_281"/>
          <p:cNvPicPr preferRelativeResize="0"/>
          <p:nvPr/>
        </p:nvPicPr>
        <p:blipFill rotWithShape="1">
          <a:blip r:embed="rId4">
            <a:alphaModFix/>
          </a:blip>
          <a:srcRect l="8786" t="44016" r="21092" b="20546"/>
          <a:stretch/>
        </p:blipFill>
        <p:spPr>
          <a:xfrm>
            <a:off x="5199775" y="3362775"/>
            <a:ext cx="6350923" cy="1968449"/>
          </a:xfrm>
          <a:prstGeom prst="rect">
            <a:avLst/>
          </a:prstGeom>
          <a:noFill/>
          <a:ln>
            <a:noFill/>
          </a:ln>
        </p:spPr>
      </p:pic>
      <p:sp>
        <p:nvSpPr>
          <p:cNvPr id="342" name="Google Shape;342;g1e07eed4896_0_281"/>
          <p:cNvSpPr txBox="1"/>
          <p:nvPr/>
        </p:nvSpPr>
        <p:spPr>
          <a:xfrm>
            <a:off x="111940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18</a:t>
            </a:r>
            <a:endParaRPr sz="120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4">
            <a:alphaModFix/>
          </a:blip>
          <a:srcRect/>
          <a:stretch/>
        </p:blipFill>
        <p:spPr>
          <a:xfrm>
            <a:off x="8367336" y="189372"/>
            <a:ext cx="3626507" cy="719236"/>
          </a:xfrm>
          <a:prstGeom prst="rect">
            <a:avLst/>
          </a:prstGeom>
          <a:noFill/>
          <a:ln>
            <a:noFill/>
          </a:ln>
        </p:spPr>
      </p:pic>
      <p:sp>
        <p:nvSpPr>
          <p:cNvPr id="115" name="Google Shape;115;p3"/>
          <p:cNvSpPr txBox="1"/>
          <p:nvPr/>
        </p:nvSpPr>
        <p:spPr>
          <a:xfrm>
            <a:off x="411675" y="189438"/>
            <a:ext cx="3468600" cy="71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s-MX" sz="2600" b="1">
                <a:solidFill>
                  <a:srgbClr val="6E152E"/>
                </a:solidFill>
                <a:latin typeface="Montserrat SemiBold"/>
                <a:ea typeface="Montserrat SemiBold"/>
                <a:cs typeface="Montserrat SemiBold"/>
                <a:sym typeface="Montserrat SemiBold"/>
              </a:rPr>
              <a:t>Agenda</a:t>
            </a:r>
            <a:endParaRPr sz="2600" b="1">
              <a:solidFill>
                <a:srgbClr val="6E152E"/>
              </a:solidFill>
              <a:latin typeface="Montserrat SemiBold"/>
              <a:ea typeface="Montserrat SemiBold"/>
              <a:cs typeface="Montserrat SemiBold"/>
              <a:sym typeface="Montserrat SemiBold"/>
            </a:endParaRPr>
          </a:p>
        </p:txBody>
      </p:sp>
      <p:sp>
        <p:nvSpPr>
          <p:cNvPr id="116" name="Google Shape;116;p3"/>
          <p:cNvSpPr/>
          <p:nvPr/>
        </p:nvSpPr>
        <p:spPr>
          <a:xfrm>
            <a:off x="760325" y="1652200"/>
            <a:ext cx="4079400" cy="1035900"/>
          </a:xfrm>
          <a:prstGeom prst="roundRect">
            <a:avLst>
              <a:gd name="adj" fmla="val 16667"/>
            </a:avLst>
          </a:prstGeom>
          <a:solidFill>
            <a:srgbClr val="DEC9A2"/>
          </a:solidFill>
          <a:ln w="28575"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457200" marR="0" lvl="0" indent="-349250" algn="ctr" rtl="0">
              <a:lnSpc>
                <a:spcPct val="100000"/>
              </a:lnSpc>
              <a:spcBef>
                <a:spcPts val="0"/>
              </a:spcBef>
              <a:spcAft>
                <a:spcPts val="0"/>
              </a:spcAft>
              <a:buClr>
                <a:srgbClr val="FFFFFF"/>
              </a:buClr>
              <a:buSzPts val="1900"/>
              <a:buFont typeface="Montserrat"/>
              <a:buAutoNum type="arabicPeriod"/>
            </a:pPr>
            <a:r>
              <a:rPr lang="es-MX" sz="1900" b="0" i="0" u="none" strike="noStrike" cap="none">
                <a:solidFill>
                  <a:srgbClr val="FFFFFF"/>
                </a:solidFill>
                <a:latin typeface="Montserrat"/>
                <a:ea typeface="Montserrat"/>
                <a:cs typeface="Montserrat"/>
                <a:sym typeface="Montserrat"/>
              </a:rPr>
              <a:t>Principios constitucionales que rigen el derecho de acceso a la información </a:t>
            </a:r>
            <a:endParaRPr sz="2100">
              <a:solidFill>
                <a:srgbClr val="FFFFFF"/>
              </a:solidFill>
              <a:latin typeface="Montserrat"/>
              <a:ea typeface="Montserrat"/>
              <a:cs typeface="Montserrat"/>
              <a:sym typeface="Montserrat"/>
            </a:endParaRPr>
          </a:p>
        </p:txBody>
      </p:sp>
      <p:sp>
        <p:nvSpPr>
          <p:cNvPr id="117" name="Google Shape;117;p3"/>
          <p:cNvSpPr/>
          <p:nvPr/>
        </p:nvSpPr>
        <p:spPr>
          <a:xfrm>
            <a:off x="448050" y="2257550"/>
            <a:ext cx="710700" cy="719100"/>
          </a:xfrm>
          <a:prstGeom prst="rect">
            <a:avLst/>
          </a:prstGeom>
          <a:solidFill>
            <a:srgbClr val="DEC9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7161125" y="3811550"/>
            <a:ext cx="4079400" cy="984900"/>
          </a:xfrm>
          <a:prstGeom prst="roundRect">
            <a:avLst>
              <a:gd name="adj" fmla="val 16667"/>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s-MX" sz="1900">
                <a:solidFill>
                  <a:srgbClr val="FFFFFF"/>
                </a:solidFill>
                <a:latin typeface="Montserrat"/>
                <a:ea typeface="Montserrat"/>
                <a:cs typeface="Montserrat"/>
                <a:sym typeface="Montserrat"/>
              </a:rPr>
              <a:t>4. </a:t>
            </a:r>
            <a:r>
              <a:rPr lang="es-MX" sz="1900" b="0" i="0" u="none" strike="noStrike" cap="none">
                <a:solidFill>
                  <a:srgbClr val="FFFFFF"/>
                </a:solidFill>
                <a:latin typeface="Montserrat"/>
                <a:ea typeface="Montserrat"/>
                <a:cs typeface="Montserrat"/>
                <a:sym typeface="Montserrat"/>
              </a:rPr>
              <a:t>Criterios emitidos por el Comité de Transparencia</a:t>
            </a:r>
            <a:endParaRPr sz="1900" b="0" i="0" u="none" strike="noStrike" cap="none">
              <a:solidFill>
                <a:srgbClr val="FFFFFF"/>
              </a:solidFill>
              <a:latin typeface="Montserrat"/>
              <a:ea typeface="Montserrat"/>
              <a:cs typeface="Montserrat"/>
              <a:sym typeface="Montserrat"/>
            </a:endParaRPr>
          </a:p>
        </p:txBody>
      </p:sp>
      <p:sp>
        <p:nvSpPr>
          <p:cNvPr id="119" name="Google Shape;119;p3"/>
          <p:cNvSpPr/>
          <p:nvPr/>
        </p:nvSpPr>
        <p:spPr>
          <a:xfrm>
            <a:off x="6812475" y="4540388"/>
            <a:ext cx="710400" cy="719100"/>
          </a:xfrm>
          <a:prstGeom prst="rect">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6811325" y="4596406"/>
            <a:ext cx="712712" cy="607077"/>
          </a:xfrm>
          <a:prstGeom prst="rect">
            <a:avLst/>
          </a:prstGeom>
          <a:noFill/>
          <a:ln>
            <a:noFill/>
          </a:ln>
        </p:spPr>
      </p:pic>
      <p:sp>
        <p:nvSpPr>
          <p:cNvPr id="121" name="Google Shape;121;p3"/>
          <p:cNvSpPr/>
          <p:nvPr/>
        </p:nvSpPr>
        <p:spPr>
          <a:xfrm>
            <a:off x="7020550" y="1625275"/>
            <a:ext cx="4079400" cy="1035900"/>
          </a:xfrm>
          <a:prstGeom prst="roundRect">
            <a:avLst>
              <a:gd name="adj" fmla="val 16667"/>
            </a:avLst>
          </a:prstGeom>
          <a:solidFill>
            <a:srgbClr val="6F7271"/>
          </a:solidFill>
          <a:ln w="1905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s-MX" sz="1900">
                <a:solidFill>
                  <a:srgbClr val="FFFFFF"/>
                </a:solidFill>
                <a:latin typeface="Montserrat"/>
                <a:ea typeface="Montserrat"/>
                <a:cs typeface="Montserrat"/>
                <a:sym typeface="Montserrat"/>
              </a:rPr>
              <a:t>3. ¿Cómo atender las solicitudes de acceso a la información?</a:t>
            </a:r>
            <a:endParaRPr sz="1900" b="0" i="0" u="none" strike="noStrike" cap="none">
              <a:solidFill>
                <a:srgbClr val="FFFFFF"/>
              </a:solidFill>
              <a:latin typeface="Montserrat"/>
              <a:ea typeface="Montserrat"/>
              <a:cs typeface="Montserrat"/>
              <a:sym typeface="Montserrat"/>
            </a:endParaRPr>
          </a:p>
        </p:txBody>
      </p:sp>
      <p:sp>
        <p:nvSpPr>
          <p:cNvPr id="122" name="Google Shape;122;p3"/>
          <p:cNvSpPr/>
          <p:nvPr/>
        </p:nvSpPr>
        <p:spPr>
          <a:xfrm>
            <a:off x="6703925" y="2257538"/>
            <a:ext cx="710400" cy="719100"/>
          </a:xfrm>
          <a:prstGeom prst="rect">
            <a:avLst/>
          </a:prstGeom>
          <a:solidFill>
            <a:srgbClr val="888888"/>
          </a:solidFill>
          <a:ln w="1905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3"/>
          <p:cNvPicPr preferRelativeResize="0"/>
          <p:nvPr/>
        </p:nvPicPr>
        <p:blipFill rotWithShape="1">
          <a:blip r:embed="rId6">
            <a:alphaModFix/>
          </a:blip>
          <a:srcRect/>
          <a:stretch/>
        </p:blipFill>
        <p:spPr>
          <a:xfrm>
            <a:off x="6702763" y="2260742"/>
            <a:ext cx="712700" cy="712700"/>
          </a:xfrm>
          <a:prstGeom prst="rect">
            <a:avLst/>
          </a:prstGeom>
          <a:noFill/>
          <a:ln w="9525" cap="flat" cmpd="sng">
            <a:solidFill>
              <a:srgbClr val="6F7271"/>
            </a:solidFill>
            <a:prstDash val="solid"/>
            <a:round/>
            <a:headEnd type="none" w="sm" len="sm"/>
            <a:tailEnd type="none" w="sm" len="sm"/>
          </a:ln>
        </p:spPr>
      </p:pic>
      <p:sp>
        <p:nvSpPr>
          <p:cNvPr id="124" name="Google Shape;124;p3"/>
          <p:cNvSpPr/>
          <p:nvPr/>
        </p:nvSpPr>
        <p:spPr>
          <a:xfrm>
            <a:off x="772150" y="3819050"/>
            <a:ext cx="4079400" cy="1035900"/>
          </a:xfrm>
          <a:prstGeom prst="roundRect">
            <a:avLst>
              <a:gd name="adj" fmla="val 16667"/>
            </a:avLst>
          </a:prstGeom>
          <a:solidFill>
            <a:srgbClr val="A42145"/>
          </a:solidFill>
          <a:ln w="19050" cap="flat" cmpd="sng">
            <a:solidFill>
              <a:srgbClr val="A4214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s-MX" sz="1900">
                <a:solidFill>
                  <a:srgbClr val="FFFFFF"/>
                </a:solidFill>
                <a:latin typeface="Montserrat"/>
                <a:ea typeface="Montserrat"/>
                <a:cs typeface="Montserrat"/>
                <a:sym typeface="Montserrat"/>
              </a:rPr>
              <a:t>2. Consideraciones para la atención de solicitudes de acceso a la información</a:t>
            </a:r>
            <a:endParaRPr sz="1900" b="0" i="0" u="none" strike="noStrike" cap="none">
              <a:solidFill>
                <a:srgbClr val="FFFFFF"/>
              </a:solidFill>
              <a:latin typeface="Montserrat"/>
              <a:ea typeface="Montserrat"/>
              <a:cs typeface="Montserrat"/>
              <a:sym typeface="Montserrat"/>
            </a:endParaRPr>
          </a:p>
        </p:txBody>
      </p:sp>
      <p:sp>
        <p:nvSpPr>
          <p:cNvPr id="125" name="Google Shape;125;p3"/>
          <p:cNvSpPr/>
          <p:nvPr/>
        </p:nvSpPr>
        <p:spPr>
          <a:xfrm>
            <a:off x="454325" y="4395550"/>
            <a:ext cx="712800" cy="712800"/>
          </a:xfrm>
          <a:prstGeom prst="rect">
            <a:avLst/>
          </a:prstGeom>
          <a:solidFill>
            <a:srgbClr val="A42145"/>
          </a:solidFill>
          <a:ln w="9525" cap="flat" cmpd="sng">
            <a:solidFill>
              <a:srgbClr val="A421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7">
            <a:alphaModFix/>
          </a:blip>
          <a:srcRect/>
          <a:stretch/>
        </p:blipFill>
        <p:spPr>
          <a:xfrm>
            <a:off x="507188" y="4448413"/>
            <a:ext cx="607075" cy="607075"/>
          </a:xfrm>
          <a:prstGeom prst="rect">
            <a:avLst/>
          </a:prstGeom>
          <a:noFill/>
          <a:ln>
            <a:noFill/>
          </a:ln>
        </p:spPr>
      </p:pic>
      <p:pic>
        <p:nvPicPr>
          <p:cNvPr id="127" name="Google Shape;127;p3"/>
          <p:cNvPicPr preferRelativeResize="0"/>
          <p:nvPr/>
        </p:nvPicPr>
        <p:blipFill rotWithShape="1">
          <a:blip r:embed="rId8">
            <a:alphaModFix/>
          </a:blip>
          <a:srcRect/>
          <a:stretch/>
        </p:blipFill>
        <p:spPr>
          <a:xfrm>
            <a:off x="463350" y="2313575"/>
            <a:ext cx="607050" cy="607050"/>
          </a:xfrm>
          <a:prstGeom prst="rect">
            <a:avLst/>
          </a:prstGeom>
          <a:noFill/>
          <a:ln>
            <a:noFill/>
          </a:ln>
        </p:spPr>
      </p:pic>
      <p:sp>
        <p:nvSpPr>
          <p:cNvPr id="128" name="Google Shape;128;p3"/>
          <p:cNvSpPr txBox="1"/>
          <p:nvPr/>
        </p:nvSpPr>
        <p:spPr>
          <a:xfrm>
            <a:off x="11346400" y="65493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1</a:t>
            </a:r>
            <a:endParaRPr sz="1200">
              <a:solidFill>
                <a:srgbClr val="00000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1e07eed4896_0_296"/>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49" name="Google Shape;349;g1e07eed4896_0_296"/>
          <p:cNvSpPr txBox="1"/>
          <p:nvPr/>
        </p:nvSpPr>
        <p:spPr>
          <a:xfrm>
            <a:off x="219650" y="345900"/>
            <a:ext cx="4036500" cy="1012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MX" sz="2500" b="1">
                <a:solidFill>
                  <a:srgbClr val="404040"/>
                </a:solidFill>
                <a:latin typeface="Montserrat"/>
                <a:ea typeface="Montserrat"/>
                <a:cs typeface="Montserrat"/>
                <a:sym typeface="Montserrat"/>
              </a:rPr>
              <a:t>Información disponible al público</a:t>
            </a:r>
            <a:endParaRPr sz="2500" b="1">
              <a:solidFill>
                <a:srgbClr val="404040"/>
              </a:solidFill>
              <a:latin typeface="Montserrat"/>
              <a:ea typeface="Montserrat"/>
              <a:cs typeface="Montserrat"/>
              <a:sym typeface="Montserrat"/>
            </a:endParaRPr>
          </a:p>
        </p:txBody>
      </p:sp>
      <p:sp>
        <p:nvSpPr>
          <p:cNvPr id="350" name="Google Shape;350;g1e07eed4896_0_296"/>
          <p:cNvSpPr/>
          <p:nvPr/>
        </p:nvSpPr>
        <p:spPr>
          <a:xfrm>
            <a:off x="424750" y="1458425"/>
            <a:ext cx="3626400" cy="10125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351" name="Google Shape;351;g1e07eed4896_0_296"/>
          <p:cNvSpPr/>
          <p:nvPr/>
        </p:nvSpPr>
        <p:spPr>
          <a:xfrm>
            <a:off x="424700" y="4085450"/>
            <a:ext cx="3626400" cy="10125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UA - Búsqueda de información</a:t>
            </a:r>
            <a:endParaRPr sz="1700" i="0" u="none" strike="noStrike" cap="none">
              <a:solidFill>
                <a:srgbClr val="235B4E"/>
              </a:solidFill>
              <a:latin typeface="Montserrat SemiBold"/>
              <a:ea typeface="Montserrat SemiBold"/>
              <a:cs typeface="Montserrat SemiBold"/>
              <a:sym typeface="Montserrat SemiBold"/>
            </a:endParaRPr>
          </a:p>
        </p:txBody>
      </p:sp>
      <p:sp>
        <p:nvSpPr>
          <p:cNvPr id="352" name="Google Shape;352;g1e07eed4896_0_296"/>
          <p:cNvSpPr/>
          <p:nvPr/>
        </p:nvSpPr>
        <p:spPr>
          <a:xfrm>
            <a:off x="424700" y="2777638"/>
            <a:ext cx="3626400" cy="10125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353" name="Google Shape;353;g1e07eed4896_0_296"/>
          <p:cNvSpPr/>
          <p:nvPr/>
        </p:nvSpPr>
        <p:spPr>
          <a:xfrm>
            <a:off x="424700" y="5407425"/>
            <a:ext cx="3626400" cy="1012500"/>
          </a:xfrm>
          <a:prstGeom prst="roundRect">
            <a:avLst>
              <a:gd name="adj" fmla="val 2500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Día 4</a:t>
            </a:r>
            <a:endParaRPr sz="1700" i="0" u="none" strike="noStrike" cap="none">
              <a:solidFill>
                <a:srgbClr val="000000"/>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UA - Proporciona pasos de consulta a través del SIT</a:t>
            </a:r>
            <a:endParaRPr sz="1700" i="0" u="none" strike="noStrike" cap="none">
              <a:solidFill>
                <a:srgbClr val="000000"/>
              </a:solidFill>
              <a:latin typeface="Montserrat SemiBold"/>
              <a:ea typeface="Montserrat SemiBold"/>
              <a:cs typeface="Montserrat SemiBold"/>
              <a:sym typeface="Montserrat SemiBold"/>
            </a:endParaRPr>
          </a:p>
        </p:txBody>
      </p:sp>
      <p:sp>
        <p:nvSpPr>
          <p:cNvPr id="354" name="Google Shape;354;g1e07eed4896_0_296"/>
          <p:cNvSpPr txBox="1"/>
          <p:nvPr/>
        </p:nvSpPr>
        <p:spPr>
          <a:xfrm>
            <a:off x="4756650" y="1209100"/>
            <a:ext cx="7237200" cy="3368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1800" b="1">
                <a:solidFill>
                  <a:srgbClr val="6E152E"/>
                </a:solidFill>
                <a:latin typeface="Montserrat"/>
                <a:ea typeface="Montserrat"/>
                <a:cs typeface="Montserrat"/>
                <a:sym typeface="Montserrat"/>
              </a:rPr>
              <a:t>Sitio de transparencia</a:t>
            </a:r>
            <a:endParaRPr sz="1800" b="1">
              <a:solidFill>
                <a:srgbClr val="6E152E"/>
              </a:solidFill>
              <a:latin typeface="Montserrat"/>
              <a:ea typeface="Montserrat"/>
              <a:cs typeface="Montserrat"/>
              <a:sym typeface="Montserrat"/>
            </a:endParaRPr>
          </a:p>
          <a:p>
            <a:pPr marL="0" lvl="0" indent="0" algn="just" rtl="0">
              <a:spcBef>
                <a:spcPts val="0"/>
              </a:spcBef>
              <a:spcAft>
                <a:spcPts val="0"/>
              </a:spcAft>
              <a:buNone/>
            </a:pPr>
            <a:endParaRPr sz="1800" b="1">
              <a:solidFill>
                <a:srgbClr val="6E152E"/>
              </a:solidFill>
              <a:latin typeface="Montserrat"/>
              <a:ea typeface="Montserrat"/>
              <a:cs typeface="Montserrat"/>
              <a:sym typeface="Montserrat"/>
            </a:endParaRPr>
          </a:p>
          <a:p>
            <a:pPr marL="0" lvl="0" indent="0" algn="just" rtl="0">
              <a:spcBef>
                <a:spcPts val="0"/>
              </a:spcBef>
              <a:spcAft>
                <a:spcPts val="0"/>
              </a:spcAft>
              <a:buNone/>
            </a:pPr>
            <a:r>
              <a:rPr lang="es-MX" sz="1800" b="1">
                <a:solidFill>
                  <a:srgbClr val="404040"/>
                </a:solidFill>
                <a:latin typeface="Montserrat"/>
                <a:ea typeface="Montserrat"/>
                <a:cs typeface="Montserrat"/>
                <a:sym typeface="Montserrat"/>
              </a:rPr>
              <a:t>Consideraciones: </a:t>
            </a:r>
            <a:endParaRPr sz="1800" b="1">
              <a:solidFill>
                <a:srgbClr val="404040"/>
              </a:solidFill>
              <a:latin typeface="Montserrat"/>
              <a:ea typeface="Montserrat"/>
              <a:cs typeface="Montserrat"/>
              <a:sym typeface="Montserrat"/>
            </a:endParaRPr>
          </a:p>
          <a:p>
            <a:pPr marL="0" lvl="0" indent="0" algn="just" rtl="0">
              <a:spcBef>
                <a:spcPts val="0"/>
              </a:spcBef>
              <a:spcAft>
                <a:spcPts val="0"/>
              </a:spcAft>
              <a:buNone/>
            </a:pPr>
            <a:endParaRPr sz="1800">
              <a:solidFill>
                <a:srgbClr val="000000"/>
              </a:solidFill>
              <a:latin typeface="Montserrat"/>
              <a:ea typeface="Montserrat"/>
              <a:cs typeface="Montserrat"/>
              <a:sym typeface="Montserrat"/>
            </a:endParaRPr>
          </a:p>
          <a:p>
            <a:pPr marL="457200" lvl="0" indent="-342900" algn="just" rtl="0">
              <a:spcBef>
                <a:spcPts val="0"/>
              </a:spcBef>
              <a:spcAft>
                <a:spcPts val="0"/>
              </a:spcAft>
              <a:buClr>
                <a:srgbClr val="404040"/>
              </a:buClr>
              <a:buSzPts val="1800"/>
              <a:buFont typeface="Montserrat"/>
              <a:buChar char="-"/>
            </a:pPr>
            <a:r>
              <a:rPr lang="es-MX" sz="1800">
                <a:solidFill>
                  <a:srgbClr val="404040"/>
                </a:solidFill>
                <a:latin typeface="Montserrat"/>
                <a:ea typeface="Montserrat"/>
                <a:cs typeface="Montserrat"/>
                <a:sym typeface="Montserrat"/>
              </a:rPr>
              <a:t>Poner a disposición del público información oportuna y relevante sin necesidad de mediar una solicitud. </a:t>
            </a:r>
            <a:endParaRPr sz="1800">
              <a:solidFill>
                <a:srgbClr val="404040"/>
              </a:solidFill>
              <a:latin typeface="Montserrat"/>
              <a:ea typeface="Montserrat"/>
              <a:cs typeface="Montserrat"/>
              <a:sym typeface="Montserrat"/>
            </a:endParaRPr>
          </a:p>
          <a:p>
            <a:pPr marL="0" lvl="0" indent="0" algn="just" rtl="0">
              <a:spcBef>
                <a:spcPts val="0"/>
              </a:spcBef>
              <a:spcAft>
                <a:spcPts val="0"/>
              </a:spcAft>
              <a:buNone/>
            </a:pPr>
            <a:endParaRPr sz="1800">
              <a:solidFill>
                <a:srgbClr val="404040"/>
              </a:solidFill>
              <a:latin typeface="Montserrat"/>
              <a:ea typeface="Montserrat"/>
              <a:cs typeface="Montserrat"/>
              <a:sym typeface="Montserrat"/>
            </a:endParaRPr>
          </a:p>
          <a:p>
            <a:pPr marL="457200" lvl="0" indent="-342900" algn="just" rtl="0">
              <a:spcBef>
                <a:spcPts val="0"/>
              </a:spcBef>
              <a:spcAft>
                <a:spcPts val="0"/>
              </a:spcAft>
              <a:buClr>
                <a:srgbClr val="404040"/>
              </a:buClr>
              <a:buSzPts val="1800"/>
              <a:buFont typeface="Montserrat"/>
              <a:buChar char="-"/>
            </a:pPr>
            <a:r>
              <a:rPr lang="es-MX" sz="1800">
                <a:solidFill>
                  <a:srgbClr val="404040"/>
                </a:solidFill>
                <a:latin typeface="Montserrat"/>
                <a:ea typeface="Montserrat"/>
                <a:cs typeface="Montserrat"/>
                <a:sym typeface="Montserrat"/>
              </a:rPr>
              <a:t>En caso de que se identifiquen solicitudes de temas recurrentes, se sugiere publicar y mantener actualizada la información para atender las solicitudes como información disponible al público y remitir a reporteadores. </a:t>
            </a:r>
            <a:endParaRPr sz="1800">
              <a:solidFill>
                <a:srgbClr val="404040"/>
              </a:solidFill>
              <a:highlight>
                <a:srgbClr val="FFC000"/>
              </a:highlight>
              <a:latin typeface="Montserrat"/>
              <a:ea typeface="Montserrat"/>
              <a:cs typeface="Montserrat"/>
              <a:sym typeface="Montserrat"/>
            </a:endParaRPr>
          </a:p>
        </p:txBody>
      </p:sp>
      <p:sp>
        <p:nvSpPr>
          <p:cNvPr id="355" name="Google Shape;355;g1e07eed4896_0_296"/>
          <p:cNvSpPr txBox="1"/>
          <p:nvPr/>
        </p:nvSpPr>
        <p:spPr>
          <a:xfrm>
            <a:off x="111940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19</a:t>
            </a:r>
            <a:endParaRPr sz="1200">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1e07eed4896_0_310"/>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62" name="Google Shape;362;g1e07eed4896_0_310"/>
          <p:cNvSpPr txBox="1"/>
          <p:nvPr/>
        </p:nvSpPr>
        <p:spPr>
          <a:xfrm>
            <a:off x="219650" y="117300"/>
            <a:ext cx="4178700" cy="101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MX" sz="2300" b="1">
                <a:solidFill>
                  <a:srgbClr val="404040"/>
                </a:solidFill>
                <a:latin typeface="Montserrat"/>
                <a:ea typeface="Montserrat"/>
                <a:cs typeface="Montserrat"/>
                <a:sym typeface="Montserrat"/>
              </a:rPr>
              <a:t>Información que implique análisis, estudio o procesamiento</a:t>
            </a:r>
            <a:endParaRPr sz="2300" b="1">
              <a:solidFill>
                <a:srgbClr val="404040"/>
              </a:solidFill>
              <a:latin typeface="Montserrat"/>
              <a:ea typeface="Montserrat"/>
              <a:cs typeface="Montserrat"/>
              <a:sym typeface="Montserrat"/>
            </a:endParaRPr>
          </a:p>
        </p:txBody>
      </p:sp>
      <p:sp>
        <p:nvSpPr>
          <p:cNvPr id="363" name="Google Shape;363;g1e07eed4896_0_310"/>
          <p:cNvSpPr txBox="1"/>
          <p:nvPr/>
        </p:nvSpPr>
        <p:spPr>
          <a:xfrm>
            <a:off x="4756650" y="1209100"/>
            <a:ext cx="7237200" cy="3368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MX" sz="1900">
                <a:solidFill>
                  <a:srgbClr val="6F7271"/>
                </a:solidFill>
                <a:latin typeface="Montserrat"/>
                <a:ea typeface="Montserrat"/>
                <a:cs typeface="Montserrat"/>
                <a:sym typeface="Montserrat"/>
              </a:rPr>
              <a:t>Cuando la información requerida por la parte solicitante implique análisis, estudio o procesamientos de documentos, las áreas deberán notificar la respuesta a la UT, dentro de los </a:t>
            </a:r>
            <a:r>
              <a:rPr lang="es-MX" sz="1900" b="1">
                <a:solidFill>
                  <a:srgbClr val="6F7271"/>
                </a:solidFill>
                <a:latin typeface="Montserrat"/>
                <a:ea typeface="Montserrat"/>
                <a:cs typeface="Montserrat"/>
                <a:sym typeface="Montserrat"/>
              </a:rPr>
              <a:t>ocho días hábiles</a:t>
            </a:r>
            <a:r>
              <a:rPr lang="es-MX" sz="1900">
                <a:solidFill>
                  <a:srgbClr val="6F7271"/>
                </a:solidFill>
                <a:latin typeface="Montserrat"/>
                <a:ea typeface="Montserrat"/>
                <a:cs typeface="Montserrat"/>
                <a:sym typeface="Montserrat"/>
              </a:rPr>
              <a:t> siguientes en que se haya recibido la solicitud de información. </a:t>
            </a:r>
            <a:endParaRPr sz="190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900">
              <a:solidFill>
                <a:srgbClr val="000000"/>
              </a:solidFill>
              <a:latin typeface="Montserrat"/>
              <a:ea typeface="Montserrat"/>
              <a:cs typeface="Montserrat"/>
              <a:sym typeface="Montserrat"/>
            </a:endParaRPr>
          </a:p>
          <a:p>
            <a:pPr marL="0" lvl="0" indent="0" algn="just" rtl="0">
              <a:spcBef>
                <a:spcPts val="0"/>
              </a:spcBef>
              <a:spcAft>
                <a:spcPts val="0"/>
              </a:spcAft>
              <a:buNone/>
            </a:pPr>
            <a:endParaRPr sz="1900">
              <a:solidFill>
                <a:srgbClr val="000000"/>
              </a:solidFill>
              <a:latin typeface="Montserrat"/>
              <a:ea typeface="Montserrat"/>
              <a:cs typeface="Montserrat"/>
              <a:sym typeface="Montserrat"/>
            </a:endParaRPr>
          </a:p>
          <a:p>
            <a:pPr marL="0" lvl="0" indent="0" algn="just" rtl="0">
              <a:spcBef>
                <a:spcPts val="0"/>
              </a:spcBef>
              <a:spcAft>
                <a:spcPts val="0"/>
              </a:spcAft>
              <a:buNone/>
            </a:pPr>
            <a:endParaRPr sz="1900" b="1">
              <a:solidFill>
                <a:srgbClr val="6E152E"/>
              </a:solidFill>
              <a:latin typeface="Montserrat"/>
              <a:ea typeface="Montserrat"/>
              <a:cs typeface="Montserrat"/>
              <a:sym typeface="Montserrat"/>
            </a:endParaRPr>
          </a:p>
          <a:p>
            <a:pPr marL="0" lvl="0" indent="0" algn="just" rtl="0">
              <a:spcBef>
                <a:spcPts val="0"/>
              </a:spcBef>
              <a:spcAft>
                <a:spcPts val="0"/>
              </a:spcAft>
              <a:buNone/>
            </a:pPr>
            <a:endParaRPr sz="1900" b="1">
              <a:solidFill>
                <a:srgbClr val="6E152E"/>
              </a:solidFill>
              <a:latin typeface="Montserrat"/>
              <a:ea typeface="Montserrat"/>
              <a:cs typeface="Montserrat"/>
              <a:sym typeface="Montserrat"/>
            </a:endParaRPr>
          </a:p>
        </p:txBody>
      </p:sp>
      <p:sp>
        <p:nvSpPr>
          <p:cNvPr id="364" name="Google Shape;364;g1e07eed4896_0_310"/>
          <p:cNvSpPr/>
          <p:nvPr/>
        </p:nvSpPr>
        <p:spPr>
          <a:xfrm>
            <a:off x="338302" y="1434975"/>
            <a:ext cx="3799200" cy="96270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Día 1</a:t>
            </a:r>
            <a:endParaRPr sz="1700" i="0" u="none" strike="noStrike" cap="none">
              <a:solidFill>
                <a:srgbClr val="6E152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6E152E"/>
                </a:solidFill>
                <a:latin typeface="Montserrat SemiBold"/>
                <a:ea typeface="Montserrat SemiBold"/>
                <a:cs typeface="Montserrat SemiBold"/>
                <a:sym typeface="Montserrat SemiBold"/>
              </a:rPr>
              <a:t>UT - Recepción de la solicitud</a:t>
            </a:r>
            <a:endParaRPr sz="1700" i="0" u="none" strike="noStrike" cap="none">
              <a:solidFill>
                <a:srgbClr val="6E152E"/>
              </a:solidFill>
              <a:latin typeface="Montserrat SemiBold"/>
              <a:ea typeface="Montserrat SemiBold"/>
              <a:cs typeface="Montserrat SemiBold"/>
              <a:sym typeface="Montserrat SemiBold"/>
            </a:endParaRPr>
          </a:p>
        </p:txBody>
      </p:sp>
      <p:sp>
        <p:nvSpPr>
          <p:cNvPr id="365" name="Google Shape;365;g1e07eed4896_0_310"/>
          <p:cNvSpPr/>
          <p:nvPr/>
        </p:nvSpPr>
        <p:spPr>
          <a:xfrm>
            <a:off x="338250" y="3784324"/>
            <a:ext cx="3799200" cy="1369200"/>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235B4E"/>
                </a:solidFill>
                <a:latin typeface="Montserrat SemiBold"/>
                <a:ea typeface="Montserrat SemiBold"/>
                <a:cs typeface="Montserrat SemiBold"/>
                <a:sym typeface="Montserrat SemiBold"/>
              </a:rPr>
              <a:t>Día 3 al </a:t>
            </a:r>
            <a:r>
              <a:rPr lang="es-MX" sz="1700">
                <a:solidFill>
                  <a:srgbClr val="235B4E"/>
                </a:solidFill>
                <a:latin typeface="Montserrat SemiBold"/>
                <a:ea typeface="Montserrat SemiBold"/>
                <a:cs typeface="Montserrat SemiBold"/>
                <a:sym typeface="Montserrat SemiBold"/>
              </a:rPr>
              <a:t>9</a:t>
            </a:r>
            <a:endParaRPr sz="1700" i="0" u="none" strike="noStrike" cap="none">
              <a:solidFill>
                <a:srgbClr val="235B4E"/>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a:solidFill>
                  <a:srgbClr val="235B4E"/>
                </a:solidFill>
                <a:latin typeface="Montserrat SemiBold"/>
                <a:ea typeface="Montserrat SemiBold"/>
                <a:cs typeface="Montserrat SemiBold"/>
                <a:sym typeface="Montserrat SemiBold"/>
              </a:rPr>
              <a:t>UA - Búsqueda análisis estudio y/o procesamiento de la información</a:t>
            </a:r>
            <a:endParaRPr sz="1700" i="0" u="none" strike="noStrike" cap="none">
              <a:solidFill>
                <a:srgbClr val="235B4E"/>
              </a:solidFill>
              <a:latin typeface="Montserrat SemiBold"/>
              <a:ea typeface="Montserrat SemiBold"/>
              <a:cs typeface="Montserrat SemiBold"/>
              <a:sym typeface="Montserrat SemiBold"/>
            </a:endParaRPr>
          </a:p>
        </p:txBody>
      </p:sp>
      <p:sp>
        <p:nvSpPr>
          <p:cNvPr id="366" name="Google Shape;366;g1e07eed4896_0_310"/>
          <p:cNvSpPr/>
          <p:nvPr/>
        </p:nvSpPr>
        <p:spPr>
          <a:xfrm>
            <a:off x="338250" y="2613202"/>
            <a:ext cx="3799200" cy="96270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Día 2</a:t>
            </a:r>
            <a:endParaRPr sz="1700" i="0" u="none" strike="noStrike" cap="none">
              <a:solidFill>
                <a:srgbClr val="BC945A"/>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BC945A"/>
                </a:solidFill>
                <a:latin typeface="Montserrat SemiBold"/>
                <a:ea typeface="Montserrat SemiBold"/>
                <a:cs typeface="Montserrat SemiBold"/>
                <a:sym typeface="Montserrat SemiBold"/>
              </a:rPr>
              <a:t>UT - Turno a la UA responsable</a:t>
            </a:r>
            <a:endParaRPr sz="1700" i="0" u="none" strike="noStrike" cap="none">
              <a:solidFill>
                <a:srgbClr val="BC945A"/>
              </a:solidFill>
              <a:latin typeface="Montserrat SemiBold"/>
              <a:ea typeface="Montserrat SemiBold"/>
              <a:cs typeface="Montserrat SemiBold"/>
              <a:sym typeface="Montserrat SemiBold"/>
            </a:endParaRPr>
          </a:p>
        </p:txBody>
      </p:sp>
      <p:sp>
        <p:nvSpPr>
          <p:cNvPr id="367" name="Google Shape;367;g1e07eed4896_0_310"/>
          <p:cNvSpPr/>
          <p:nvPr/>
        </p:nvSpPr>
        <p:spPr>
          <a:xfrm>
            <a:off x="338250" y="5338701"/>
            <a:ext cx="3799200" cy="1166100"/>
          </a:xfrm>
          <a:prstGeom prst="roundRect">
            <a:avLst>
              <a:gd name="adj" fmla="val 2500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Día </a:t>
            </a:r>
            <a:r>
              <a:rPr lang="es-MX" sz="1700">
                <a:solidFill>
                  <a:srgbClr val="000000"/>
                </a:solidFill>
                <a:latin typeface="Montserrat SemiBold"/>
                <a:ea typeface="Montserrat SemiBold"/>
                <a:cs typeface="Montserrat SemiBold"/>
                <a:sym typeface="Montserrat SemiBold"/>
              </a:rPr>
              <a:t>10</a:t>
            </a:r>
            <a:endParaRPr sz="1700" i="0" u="none" strike="noStrike" cap="none">
              <a:solidFill>
                <a:srgbClr val="000000"/>
              </a:solidFill>
              <a:latin typeface="Montserrat SemiBold"/>
              <a:ea typeface="Montserrat SemiBold"/>
              <a:cs typeface="Montserrat SemiBold"/>
              <a:sym typeface="Montserrat SemiBold"/>
            </a:endParaRPr>
          </a:p>
          <a:p>
            <a:pPr marL="0" marR="0" lvl="0" indent="0" algn="ctr" rtl="0">
              <a:lnSpc>
                <a:spcPct val="100000"/>
              </a:lnSpc>
              <a:spcBef>
                <a:spcPts val="0"/>
              </a:spcBef>
              <a:spcAft>
                <a:spcPts val="0"/>
              </a:spcAft>
              <a:buClr>
                <a:srgbClr val="000000"/>
              </a:buClr>
              <a:buSzPts val="1800"/>
              <a:buFont typeface="Arial"/>
              <a:buNone/>
            </a:pPr>
            <a:r>
              <a:rPr lang="es-MX" sz="1700" i="0" u="none" strike="noStrike" cap="none">
                <a:solidFill>
                  <a:srgbClr val="000000"/>
                </a:solidFill>
                <a:latin typeface="Montserrat SemiBold"/>
                <a:ea typeface="Montserrat SemiBold"/>
                <a:cs typeface="Montserrat SemiBold"/>
                <a:sym typeface="Montserrat SemiBold"/>
              </a:rPr>
              <a:t>UA - </a:t>
            </a:r>
            <a:r>
              <a:rPr lang="es-MX" sz="1700">
                <a:solidFill>
                  <a:srgbClr val="000000"/>
                </a:solidFill>
                <a:latin typeface="Montserrat SemiBold"/>
                <a:ea typeface="Montserrat SemiBold"/>
                <a:cs typeface="Montserrat SemiBold"/>
                <a:sym typeface="Montserrat SemiBold"/>
              </a:rPr>
              <a:t>Proporciona la respuesta a través del SIT</a:t>
            </a:r>
            <a:endParaRPr sz="1700" i="0" u="none" strike="noStrike" cap="none">
              <a:solidFill>
                <a:srgbClr val="000000"/>
              </a:solidFill>
              <a:latin typeface="Montserrat SemiBold"/>
              <a:ea typeface="Montserrat SemiBold"/>
              <a:cs typeface="Montserrat SemiBold"/>
              <a:sym typeface="Montserrat SemiBold"/>
            </a:endParaRPr>
          </a:p>
        </p:txBody>
      </p:sp>
      <p:sp>
        <p:nvSpPr>
          <p:cNvPr id="368" name="Google Shape;368;g1e07eed4896_0_310"/>
          <p:cNvSpPr txBox="1"/>
          <p:nvPr/>
        </p:nvSpPr>
        <p:spPr>
          <a:xfrm>
            <a:off x="11194000" y="6549300"/>
            <a:ext cx="98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20</a:t>
            </a:r>
            <a:endParaRPr sz="1200">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g1e07eed4896_0_33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75" name="Google Shape;375;g1e07eed4896_0_339"/>
          <p:cNvSpPr/>
          <p:nvPr/>
        </p:nvSpPr>
        <p:spPr>
          <a:xfrm>
            <a:off x="374150" y="800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100" b="1">
                <a:solidFill>
                  <a:srgbClr val="000000"/>
                </a:solidFill>
                <a:latin typeface="Montserrat"/>
                <a:ea typeface="Montserrat"/>
                <a:cs typeface="Montserrat"/>
                <a:sym typeface="Montserrat"/>
              </a:rPr>
              <a:t>Ampliación de plazo </a:t>
            </a:r>
            <a:endParaRPr sz="2100" b="1" i="0" u="none" strike="noStrike" cap="none">
              <a:solidFill>
                <a:srgbClr val="000000"/>
              </a:solidFill>
              <a:latin typeface="Montserrat"/>
              <a:ea typeface="Montserrat"/>
              <a:cs typeface="Montserrat"/>
              <a:sym typeface="Montserrat"/>
            </a:endParaRPr>
          </a:p>
        </p:txBody>
      </p:sp>
      <p:sp>
        <p:nvSpPr>
          <p:cNvPr id="376" name="Google Shape;376;g1e07eed4896_0_339"/>
          <p:cNvSpPr/>
          <p:nvPr/>
        </p:nvSpPr>
        <p:spPr>
          <a:xfrm>
            <a:off x="5000850" y="1637125"/>
            <a:ext cx="6993000" cy="1272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800">
                <a:solidFill>
                  <a:srgbClr val="6F7271"/>
                </a:solidFill>
                <a:latin typeface="Montserrat"/>
                <a:ea typeface="Montserrat"/>
                <a:cs typeface="Montserrat"/>
                <a:sym typeface="Montserrat"/>
              </a:rPr>
              <a:t>El plazo para dar atención a las solicitudes podrá ampliarse hasta por 5 días hábiles más, siempre y cuando lo soliciten </a:t>
            </a:r>
            <a:r>
              <a:rPr lang="es-MX" sz="1800" b="1">
                <a:solidFill>
                  <a:srgbClr val="6F7271"/>
                </a:solidFill>
                <a:latin typeface="Montserrat"/>
                <a:ea typeface="Montserrat"/>
                <a:cs typeface="Montserrat"/>
                <a:sym typeface="Montserrat"/>
              </a:rPr>
              <a:t>antes del vencimiento de los ocho días</a:t>
            </a:r>
            <a:r>
              <a:rPr lang="es-MX" sz="1800">
                <a:solidFill>
                  <a:srgbClr val="6F7271"/>
                </a:solidFill>
                <a:latin typeface="Montserrat"/>
                <a:ea typeface="Montserrat"/>
                <a:cs typeface="Montserrat"/>
                <a:sym typeface="Montserrat"/>
              </a:rPr>
              <a:t>, mediante correo electrónico a la UT. </a:t>
            </a:r>
            <a:endParaRPr sz="1800">
              <a:solidFill>
                <a:srgbClr val="6F7271"/>
              </a:solidFill>
              <a:latin typeface="Montserrat"/>
              <a:ea typeface="Montserrat"/>
              <a:cs typeface="Montserrat"/>
              <a:sym typeface="Montserrat"/>
            </a:endParaRPr>
          </a:p>
        </p:txBody>
      </p:sp>
      <p:sp>
        <p:nvSpPr>
          <p:cNvPr id="377" name="Google Shape;377;g1e07eed4896_0_339"/>
          <p:cNvSpPr/>
          <p:nvPr/>
        </p:nvSpPr>
        <p:spPr>
          <a:xfrm>
            <a:off x="5090225" y="3461475"/>
            <a:ext cx="6993000" cy="1817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a:solidFill>
                  <a:srgbClr val="6F7271"/>
                </a:solidFill>
                <a:latin typeface="Montserrat"/>
                <a:ea typeface="Montserrat"/>
                <a:cs typeface="Montserrat"/>
                <a:sym typeface="Montserrat"/>
              </a:rPr>
              <a:t>Excepcionalmente, </a:t>
            </a:r>
            <a:r>
              <a:rPr lang="es-MX" sz="1700">
                <a:solidFill>
                  <a:srgbClr val="6F7271"/>
                </a:solidFill>
                <a:latin typeface="Montserrat"/>
                <a:ea typeface="Montserrat"/>
                <a:cs typeface="Montserrat"/>
                <a:sym typeface="Montserrat"/>
              </a:rPr>
              <a:t>podrá otorgarse un plazo adicional de 7 días hábiles más, siempre y cuando se solicite </a:t>
            </a:r>
            <a:r>
              <a:rPr lang="es-MX" sz="1700" b="1">
                <a:solidFill>
                  <a:srgbClr val="6F7271"/>
                </a:solidFill>
                <a:latin typeface="Montserrat"/>
                <a:ea typeface="Montserrat"/>
                <a:cs typeface="Montserrat"/>
                <a:sym typeface="Montserrat"/>
              </a:rPr>
              <a:t>mediante el SIT</a:t>
            </a:r>
            <a:r>
              <a:rPr lang="es-MX" sz="1700">
                <a:solidFill>
                  <a:srgbClr val="6F7271"/>
                </a:solidFill>
                <a:latin typeface="Montserrat"/>
                <a:ea typeface="Montserrat"/>
                <a:cs typeface="Montserrat"/>
                <a:sym typeface="Montserrat"/>
              </a:rPr>
              <a:t> adjuntando un oficio suscrito y rubricado por el Titular del área, dirigido al Titular y/o encargado de la UT para que, por su conducto se someta a consideración del Comité de Transparencia. </a:t>
            </a:r>
            <a:endParaRPr sz="1700">
              <a:solidFill>
                <a:srgbClr val="6F7271"/>
              </a:solidFill>
              <a:latin typeface="Montserrat"/>
              <a:ea typeface="Montserrat"/>
              <a:cs typeface="Montserrat"/>
              <a:sym typeface="Montserrat"/>
            </a:endParaRPr>
          </a:p>
        </p:txBody>
      </p:sp>
      <p:pic>
        <p:nvPicPr>
          <p:cNvPr id="378" name="Google Shape;378;g1e07eed4896_0_339"/>
          <p:cNvPicPr preferRelativeResize="0"/>
          <p:nvPr/>
        </p:nvPicPr>
        <p:blipFill>
          <a:blip r:embed="rId4">
            <a:alphaModFix/>
          </a:blip>
          <a:stretch>
            <a:fillRect/>
          </a:stretch>
        </p:blipFill>
        <p:spPr>
          <a:xfrm>
            <a:off x="3846213" y="1913513"/>
            <a:ext cx="719226" cy="719226"/>
          </a:xfrm>
          <a:prstGeom prst="rect">
            <a:avLst/>
          </a:prstGeom>
          <a:noFill/>
          <a:ln>
            <a:noFill/>
          </a:ln>
        </p:spPr>
      </p:pic>
      <p:pic>
        <p:nvPicPr>
          <p:cNvPr id="379" name="Google Shape;379;g1e07eed4896_0_339"/>
          <p:cNvPicPr preferRelativeResize="0"/>
          <p:nvPr/>
        </p:nvPicPr>
        <p:blipFill>
          <a:blip r:embed="rId5">
            <a:alphaModFix/>
          </a:blip>
          <a:stretch>
            <a:fillRect/>
          </a:stretch>
        </p:blipFill>
        <p:spPr>
          <a:xfrm>
            <a:off x="3846225" y="4010562"/>
            <a:ext cx="719226" cy="719226"/>
          </a:xfrm>
          <a:prstGeom prst="rect">
            <a:avLst/>
          </a:prstGeom>
          <a:noFill/>
          <a:ln>
            <a:noFill/>
          </a:ln>
        </p:spPr>
      </p:pic>
      <p:sp>
        <p:nvSpPr>
          <p:cNvPr id="380" name="Google Shape;380;g1e07eed4896_0_339"/>
          <p:cNvSpPr/>
          <p:nvPr/>
        </p:nvSpPr>
        <p:spPr>
          <a:xfrm>
            <a:off x="482250" y="1637138"/>
            <a:ext cx="2727000" cy="1272000"/>
          </a:xfrm>
          <a:prstGeom prst="frame">
            <a:avLst>
              <a:gd name="adj1" fmla="val 12500"/>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a:latin typeface="Montserrat SemiBold"/>
                <a:ea typeface="Montserrat SemiBold"/>
                <a:cs typeface="Montserrat SemiBold"/>
                <a:sym typeface="Montserrat SemiBold"/>
              </a:rPr>
              <a:t>Ampliación interna</a:t>
            </a:r>
            <a:endParaRPr sz="2200">
              <a:latin typeface="Montserrat SemiBold"/>
              <a:ea typeface="Montserrat SemiBold"/>
              <a:cs typeface="Montserrat SemiBold"/>
              <a:sym typeface="Montserrat SemiBold"/>
            </a:endParaRPr>
          </a:p>
        </p:txBody>
      </p:sp>
      <p:sp>
        <p:nvSpPr>
          <p:cNvPr id="381" name="Google Shape;381;g1e07eed4896_0_339"/>
          <p:cNvSpPr/>
          <p:nvPr/>
        </p:nvSpPr>
        <p:spPr>
          <a:xfrm>
            <a:off x="482250" y="3734163"/>
            <a:ext cx="2727000" cy="12720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a:latin typeface="Montserrat SemiBold"/>
                <a:ea typeface="Montserrat SemiBold"/>
                <a:cs typeface="Montserrat SemiBold"/>
                <a:sym typeface="Montserrat SemiBold"/>
              </a:rPr>
              <a:t>Ampliación legal</a:t>
            </a:r>
            <a:endParaRPr sz="2200">
              <a:latin typeface="Montserrat SemiBold"/>
              <a:ea typeface="Montserrat SemiBold"/>
              <a:cs typeface="Montserrat SemiBold"/>
              <a:sym typeface="Montserrat SemiBold"/>
            </a:endParaRPr>
          </a:p>
        </p:txBody>
      </p:sp>
      <p:sp>
        <p:nvSpPr>
          <p:cNvPr id="382" name="Google Shape;382;g1e07eed4896_0_339"/>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21</a:t>
            </a:r>
            <a:endParaRPr sz="1200">
              <a:solidFill>
                <a:srgbClr val="000000"/>
              </a:solidFill>
              <a:latin typeface="Montserrat"/>
              <a:ea typeface="Montserrat"/>
              <a:cs typeface="Montserrat"/>
              <a:sym typeface="Montserrat"/>
            </a:endParaRPr>
          </a:p>
        </p:txBody>
      </p:sp>
      <p:sp>
        <p:nvSpPr>
          <p:cNvPr id="383" name="Google Shape;383;g1e07eed4896_0_339"/>
          <p:cNvSpPr/>
          <p:nvPr/>
        </p:nvSpPr>
        <p:spPr>
          <a:xfrm>
            <a:off x="374150" y="5944200"/>
            <a:ext cx="9444300" cy="492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500">
                <a:solidFill>
                  <a:srgbClr val="6F7271"/>
                </a:solidFill>
                <a:latin typeface="Montserrat Medium"/>
                <a:ea typeface="Montserrat Medium"/>
                <a:cs typeface="Montserrat Medium"/>
                <a:sym typeface="Montserrat Medium"/>
              </a:rPr>
              <a:t>*Se recomienda no ampliar los términos para dar atención.</a:t>
            </a:r>
            <a:endParaRPr sz="1500">
              <a:solidFill>
                <a:srgbClr val="6F7271"/>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e07eed4896_0_365"/>
          <p:cNvSpPr txBox="1"/>
          <p:nvPr/>
        </p:nvSpPr>
        <p:spPr>
          <a:xfrm>
            <a:off x="5496550" y="2394600"/>
            <a:ext cx="6695400" cy="1454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MX" sz="2500" b="1">
                <a:solidFill>
                  <a:srgbClr val="6E152E"/>
                </a:solidFill>
                <a:latin typeface="Montserrat SemiBold"/>
                <a:ea typeface="Montserrat SemiBold"/>
                <a:cs typeface="Montserrat SemiBold"/>
                <a:sym typeface="Montserrat SemiBold"/>
              </a:rPr>
              <a:t>Criterios emitidos por el Comité de Transparencia</a:t>
            </a:r>
            <a:endParaRPr sz="2500" b="1">
              <a:solidFill>
                <a:srgbClr val="6E152E"/>
              </a:solidFill>
              <a:latin typeface="Montserrat SemiBold"/>
              <a:ea typeface="Montserrat SemiBold"/>
              <a:cs typeface="Montserrat SemiBold"/>
              <a:sym typeface="Montserrat SemiBold"/>
            </a:endParaRPr>
          </a:p>
        </p:txBody>
      </p:sp>
      <p:sp>
        <p:nvSpPr>
          <p:cNvPr id="390" name="Google Shape;390;g1e07eed4896_0_365"/>
          <p:cNvSpPr txBox="1"/>
          <p:nvPr/>
        </p:nvSpPr>
        <p:spPr>
          <a:xfrm>
            <a:off x="11194000" y="6549300"/>
            <a:ext cx="100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22</a:t>
            </a:r>
            <a:endParaRPr sz="1200">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1e07eed4896_0_35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397" name="Google Shape;397;g1e07eed4896_0_359"/>
          <p:cNvSpPr txBox="1"/>
          <p:nvPr/>
        </p:nvSpPr>
        <p:spPr>
          <a:xfrm>
            <a:off x="5375550" y="1397250"/>
            <a:ext cx="6618300" cy="4063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rgbClr val="000000"/>
              </a:buClr>
              <a:buSzPts val="1800"/>
              <a:buFont typeface="Arial"/>
              <a:buNone/>
            </a:pPr>
            <a:r>
              <a:rPr lang="es-MX" sz="1800">
                <a:solidFill>
                  <a:srgbClr val="6F7271"/>
                </a:solidFill>
                <a:latin typeface="Montserrat Medium"/>
                <a:ea typeface="Montserrat Medium"/>
                <a:cs typeface="Montserrat Medium"/>
                <a:sym typeface="Montserrat Medium"/>
              </a:rPr>
              <a:t>INFORMACIÓN SOBRE LA EXISTENCIA O INEXISTENCIA DE DENUNCIAS, INVESTIGACIONES Y/O PROCEDIMIENTOS DE RESPONSABILIDAD ADMINISTRATIVA, INSTAURADOS EN CONTRA DE UNA PERSONA SERVIDORA PÚBLICA O JURÍDICA, IDENTIFICADA O IDENTIFICABLE, CONSTITUYE INFORMACIÓN CONFIDENCIAL EN TÉRMINOS DEL ARTÍCULO 113, FRACCIONES I Y III RESPECTIVAMENTE, DE LA LEY FEDERAL DE TRANSPARENCIA Y ACCESO A LA INFORMACIÓN PÚBLICA. A EXCEPCIÓN DE LA EXISTENCIA O INEXISTENCIA DE SANCIONES FIRMES: </a:t>
            </a:r>
            <a:endParaRPr sz="1800">
              <a:solidFill>
                <a:srgbClr val="6F7271"/>
              </a:solidFill>
              <a:latin typeface="Montserrat Medium"/>
              <a:ea typeface="Montserrat Medium"/>
              <a:cs typeface="Montserrat Medium"/>
              <a:sym typeface="Montserrat Medium"/>
            </a:endParaRPr>
          </a:p>
          <a:p>
            <a:pPr marL="0" lvl="0" indent="0" algn="just" rtl="0">
              <a:spcBef>
                <a:spcPts val="0"/>
              </a:spcBef>
              <a:spcAft>
                <a:spcPts val="0"/>
              </a:spcAft>
              <a:buClr>
                <a:srgbClr val="000000"/>
              </a:buClr>
              <a:buSzPts val="1800"/>
              <a:buFont typeface="Arial"/>
              <a:buNone/>
            </a:pPr>
            <a:endParaRPr sz="1800">
              <a:solidFill>
                <a:srgbClr val="6F7271"/>
              </a:solidFill>
              <a:latin typeface="Montserrat Medium"/>
              <a:ea typeface="Montserrat Medium"/>
              <a:cs typeface="Montserrat Medium"/>
              <a:sym typeface="Montserrat Medium"/>
            </a:endParaRPr>
          </a:p>
          <a:p>
            <a:pPr marL="0" lvl="0" indent="0" algn="just" rtl="0">
              <a:spcBef>
                <a:spcPts val="0"/>
              </a:spcBef>
              <a:spcAft>
                <a:spcPts val="0"/>
              </a:spcAft>
              <a:buClr>
                <a:srgbClr val="000000"/>
              </a:buClr>
              <a:buSzPts val="1800"/>
              <a:buFont typeface="Arial"/>
              <a:buNone/>
            </a:pPr>
            <a:r>
              <a:rPr lang="es-MX" sz="1800">
                <a:solidFill>
                  <a:srgbClr val="0563C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https://www.gob.mx/cms/uploads/attachment/file/559405/criterio_1_20.pdf</a:t>
            </a:r>
            <a:r>
              <a:rPr lang="es-MX" sz="1800">
                <a:solidFill>
                  <a:srgbClr val="6F7271"/>
                </a:solidFill>
                <a:latin typeface="Montserrat Medium"/>
                <a:ea typeface="Montserrat Medium"/>
                <a:cs typeface="Montserrat Medium"/>
                <a:sym typeface="Montserrat Medium"/>
              </a:rPr>
              <a:t> </a:t>
            </a:r>
            <a:endParaRPr sz="1800">
              <a:solidFill>
                <a:srgbClr val="6F7271"/>
              </a:solidFill>
              <a:latin typeface="Montserrat Medium"/>
              <a:ea typeface="Montserrat Medium"/>
              <a:cs typeface="Montserrat Medium"/>
              <a:sym typeface="Montserrat Medium"/>
            </a:endParaRPr>
          </a:p>
        </p:txBody>
      </p:sp>
      <p:sp>
        <p:nvSpPr>
          <p:cNvPr id="398" name="Google Shape;398;g1e07eed4896_0_359"/>
          <p:cNvSpPr/>
          <p:nvPr/>
        </p:nvSpPr>
        <p:spPr>
          <a:xfrm>
            <a:off x="297950" y="232475"/>
            <a:ext cx="7901100" cy="852300"/>
          </a:xfrm>
          <a:prstGeom prst="roundRect">
            <a:avLst>
              <a:gd name="adj" fmla="val 16667"/>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300" b="1">
                <a:solidFill>
                  <a:srgbClr val="404040"/>
                </a:solidFill>
                <a:latin typeface="Montserrat"/>
                <a:ea typeface="Montserrat"/>
                <a:cs typeface="Montserrat"/>
                <a:sym typeface="Montserrat"/>
              </a:rPr>
              <a:t>Criterio de confidencialidad</a:t>
            </a:r>
            <a:endParaRPr sz="2300" b="0" i="0" u="none" strike="noStrike" cap="none">
              <a:solidFill>
                <a:srgbClr val="404040"/>
              </a:solidFill>
              <a:latin typeface="Montserrat Medium"/>
              <a:ea typeface="Montserrat Medium"/>
              <a:cs typeface="Montserrat Medium"/>
              <a:sym typeface="Montserrat Medium"/>
            </a:endParaRPr>
          </a:p>
        </p:txBody>
      </p:sp>
      <p:sp>
        <p:nvSpPr>
          <p:cNvPr id="399" name="Google Shape;399;g1e07eed4896_0_359"/>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23</a:t>
            </a:r>
            <a:endParaRPr sz="1200">
              <a:solidFill>
                <a:srgbClr val="000000"/>
              </a:solidFill>
              <a:latin typeface="Montserrat"/>
              <a:ea typeface="Montserrat"/>
              <a:cs typeface="Montserrat"/>
              <a:sym typeface="Montserrat"/>
            </a:endParaRPr>
          </a:p>
        </p:txBody>
      </p:sp>
      <p:sp>
        <p:nvSpPr>
          <p:cNvPr id="400" name="Google Shape;400;g1e07eed4896_0_359"/>
          <p:cNvSpPr/>
          <p:nvPr/>
        </p:nvSpPr>
        <p:spPr>
          <a:xfrm>
            <a:off x="297950" y="2963550"/>
            <a:ext cx="4653900" cy="930900"/>
          </a:xfrm>
          <a:prstGeom prst="flowChartAlternateProcess">
            <a:avLst/>
          </a:prstGeom>
          <a:solidFill>
            <a:srgbClr val="A42145"/>
          </a:solidFill>
          <a:ln w="9525" cap="flat" cmpd="sng">
            <a:solidFill>
              <a:srgbClr val="A42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a:solidFill>
                  <a:srgbClr val="FFFFFF"/>
                </a:solidFill>
                <a:latin typeface="Montserrat SemiBold"/>
                <a:ea typeface="Montserrat SemiBold"/>
                <a:cs typeface="Montserrat SemiBold"/>
                <a:sym typeface="Montserrat SemiBold"/>
              </a:rPr>
              <a:t>FUNCIÓNPÚBLICA/CT/01/2020</a:t>
            </a:r>
            <a:endParaRPr sz="220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1e07eed4896_0_380"/>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407" name="Google Shape;407;g1e07eed4896_0_380"/>
          <p:cNvSpPr txBox="1"/>
          <p:nvPr/>
        </p:nvSpPr>
        <p:spPr>
          <a:xfrm>
            <a:off x="5375550" y="1951350"/>
            <a:ext cx="6618300" cy="2955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a:solidFill>
                  <a:srgbClr val="6F7271"/>
                </a:solidFill>
                <a:latin typeface="Montserrat Medium"/>
                <a:ea typeface="Montserrat Medium"/>
                <a:cs typeface="Montserrat Medium"/>
                <a:sym typeface="Montserrat Medium"/>
              </a:rPr>
              <a:t>EL NOMBRE DE SERVIDORES PÚBLICOS SANCIONADOS, LAS SANCIONES ADMINISTRATIVAS DE QUE HAYA SIDO OBJETO, LA CAUSA Y LA DISPOSICIÓN LEGAL. CONSTITUYE INFORMACIÓN PÚBLICA PARA EFECTOS DE ACCESO A LA INFORMACIÓN, SIEMPRE Y CUANDO LA SANCIÓN ESTÉ FIRME: </a:t>
            </a:r>
            <a:endParaRPr sz="1800">
              <a:solidFill>
                <a:srgbClr val="6F7271"/>
              </a:solidFill>
              <a:latin typeface="Montserrat Medium"/>
              <a:ea typeface="Montserrat Medium"/>
              <a:cs typeface="Montserrat Medium"/>
              <a:sym typeface="Montserrat Medium"/>
            </a:endParaRPr>
          </a:p>
          <a:p>
            <a:pPr marL="0" marR="0" lvl="0" indent="0" algn="just" rtl="0">
              <a:lnSpc>
                <a:spcPct val="100000"/>
              </a:lnSpc>
              <a:spcBef>
                <a:spcPts val="0"/>
              </a:spcBef>
              <a:spcAft>
                <a:spcPts val="0"/>
              </a:spcAft>
              <a:buClr>
                <a:srgbClr val="000000"/>
              </a:buClr>
              <a:buSzPts val="1800"/>
              <a:buFont typeface="Arial"/>
              <a:buNone/>
            </a:pPr>
            <a:endParaRPr sz="1800">
              <a:solidFill>
                <a:srgbClr val="6F7271"/>
              </a:solidFill>
              <a:latin typeface="Montserrat Medium"/>
              <a:ea typeface="Montserrat Medium"/>
              <a:cs typeface="Montserrat Medium"/>
              <a:sym typeface="Montserrat Medium"/>
            </a:endParaRPr>
          </a:p>
          <a:p>
            <a:pPr marL="0" marR="0" lvl="0" indent="0" algn="just" rtl="0">
              <a:lnSpc>
                <a:spcPct val="100000"/>
              </a:lnSpc>
              <a:spcBef>
                <a:spcPts val="0"/>
              </a:spcBef>
              <a:spcAft>
                <a:spcPts val="0"/>
              </a:spcAft>
              <a:buClr>
                <a:srgbClr val="000000"/>
              </a:buClr>
              <a:buSzPts val="1800"/>
              <a:buFont typeface="Arial"/>
              <a:buNone/>
            </a:pPr>
            <a:r>
              <a:rPr lang="es-MX" sz="1800">
                <a:solidFill>
                  <a:srgbClr val="0563C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https://www.gob.mx/cms/uploads/attachment/file/590503/CRITERIO_2-19_Publicidad_de_sanciones_firmes.pdf</a:t>
            </a:r>
            <a:r>
              <a:rPr lang="es-MX" sz="1800">
                <a:solidFill>
                  <a:srgbClr val="6F7271"/>
                </a:solidFill>
                <a:latin typeface="Montserrat Medium"/>
                <a:ea typeface="Montserrat Medium"/>
                <a:cs typeface="Montserrat Medium"/>
                <a:sym typeface="Montserrat Medium"/>
              </a:rPr>
              <a:t> </a:t>
            </a:r>
            <a:endParaRPr sz="1800">
              <a:solidFill>
                <a:srgbClr val="6F7271"/>
              </a:solidFill>
              <a:latin typeface="Montserrat Medium"/>
              <a:ea typeface="Montserrat Medium"/>
              <a:cs typeface="Montserrat Medium"/>
              <a:sym typeface="Montserrat Medium"/>
            </a:endParaRPr>
          </a:p>
        </p:txBody>
      </p:sp>
      <p:sp>
        <p:nvSpPr>
          <p:cNvPr id="408" name="Google Shape;408;g1e07eed4896_0_380"/>
          <p:cNvSpPr/>
          <p:nvPr/>
        </p:nvSpPr>
        <p:spPr>
          <a:xfrm>
            <a:off x="297950" y="232475"/>
            <a:ext cx="7901100" cy="852300"/>
          </a:xfrm>
          <a:prstGeom prst="roundRect">
            <a:avLst>
              <a:gd name="adj" fmla="val 16667"/>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300" b="1">
                <a:solidFill>
                  <a:srgbClr val="404040"/>
                </a:solidFill>
                <a:latin typeface="Montserrat"/>
                <a:ea typeface="Montserrat"/>
                <a:cs typeface="Montserrat"/>
                <a:sym typeface="Montserrat"/>
              </a:rPr>
              <a:t>Criterio de confidencialidad</a:t>
            </a:r>
            <a:endParaRPr sz="2300" b="0" i="0" u="none" strike="noStrike" cap="none">
              <a:solidFill>
                <a:srgbClr val="404040"/>
              </a:solidFill>
              <a:latin typeface="Montserrat Medium"/>
              <a:ea typeface="Montserrat Medium"/>
              <a:cs typeface="Montserrat Medium"/>
              <a:sym typeface="Montserrat Medium"/>
            </a:endParaRPr>
          </a:p>
        </p:txBody>
      </p:sp>
      <p:sp>
        <p:nvSpPr>
          <p:cNvPr id="409" name="Google Shape;409;g1e07eed4896_0_380"/>
          <p:cNvSpPr txBox="1"/>
          <p:nvPr/>
        </p:nvSpPr>
        <p:spPr>
          <a:xfrm>
            <a:off x="111940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24</a:t>
            </a:r>
            <a:endParaRPr sz="1200">
              <a:solidFill>
                <a:srgbClr val="000000"/>
              </a:solidFill>
              <a:latin typeface="Montserrat"/>
              <a:ea typeface="Montserrat"/>
              <a:cs typeface="Montserrat"/>
              <a:sym typeface="Montserrat"/>
            </a:endParaRPr>
          </a:p>
        </p:txBody>
      </p:sp>
      <p:sp>
        <p:nvSpPr>
          <p:cNvPr id="410" name="Google Shape;410;g1e07eed4896_0_380"/>
          <p:cNvSpPr/>
          <p:nvPr/>
        </p:nvSpPr>
        <p:spPr>
          <a:xfrm>
            <a:off x="297950" y="2901450"/>
            <a:ext cx="4653900" cy="1055100"/>
          </a:xfrm>
          <a:prstGeom prst="flowChartAlternateProcess">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a:solidFill>
                  <a:srgbClr val="FFFFFF"/>
                </a:solidFill>
                <a:latin typeface="Montserrat SemiBold"/>
                <a:ea typeface="Montserrat SemiBold"/>
                <a:cs typeface="Montserrat SemiBold"/>
                <a:sym typeface="Montserrat SemiBold"/>
              </a:rPr>
              <a:t>FUNCIÓNPÚBLICA/CT/02/2019</a:t>
            </a:r>
            <a:endParaRPr sz="2200">
              <a:latin typeface="Montserrat SemiBold"/>
              <a:ea typeface="Montserrat SemiBold"/>
              <a:cs typeface="Montserrat SemiBold"/>
              <a:sym typeface="Montserrat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g1e07eed4896_0_391"/>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417" name="Google Shape;417;g1e07eed4896_0_391"/>
          <p:cNvSpPr txBox="1"/>
          <p:nvPr/>
        </p:nvSpPr>
        <p:spPr>
          <a:xfrm>
            <a:off x="357375" y="1202025"/>
            <a:ext cx="3332100" cy="1309200"/>
          </a:xfrm>
          <a:prstGeom prst="rect">
            <a:avLst/>
          </a:prstGeom>
          <a:solidFill>
            <a:srgbClr val="6E152E"/>
          </a:solidFill>
          <a:ln w="9525" cap="flat" cmpd="sng">
            <a:solidFill>
              <a:srgbClr val="6E152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s-MX" sz="1800" b="1">
                <a:solidFill>
                  <a:srgbClr val="FFFFFF"/>
                </a:solidFill>
                <a:latin typeface="Montserrat"/>
                <a:ea typeface="Montserrat"/>
                <a:cs typeface="Montserrat"/>
                <a:sym typeface="Montserrat"/>
              </a:rPr>
              <a:t>¿Cómo identificar si estamos ante un posible caso de criterio de confidencialidad?</a:t>
            </a:r>
            <a:endParaRPr sz="1800" b="1">
              <a:solidFill>
                <a:srgbClr val="FFFFFF"/>
              </a:solidFill>
              <a:latin typeface="Montserrat"/>
              <a:ea typeface="Montserrat"/>
              <a:cs typeface="Montserrat"/>
              <a:sym typeface="Montserrat"/>
            </a:endParaRPr>
          </a:p>
        </p:txBody>
      </p:sp>
      <p:sp>
        <p:nvSpPr>
          <p:cNvPr id="418" name="Google Shape;418;g1e07eed4896_0_391"/>
          <p:cNvSpPr txBox="1"/>
          <p:nvPr/>
        </p:nvSpPr>
        <p:spPr>
          <a:xfrm>
            <a:off x="5929475" y="933075"/>
            <a:ext cx="6010800" cy="18471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MX" sz="1700">
                <a:solidFill>
                  <a:srgbClr val="6F7271"/>
                </a:solidFill>
                <a:latin typeface="Montserrat"/>
                <a:ea typeface="Montserrat"/>
                <a:cs typeface="Montserrat"/>
                <a:sym typeface="Montserrat"/>
              </a:rPr>
              <a:t>- Se identifique de manera directa o indirecta a una persona física o moral; y</a:t>
            </a:r>
            <a:endParaRPr sz="1700">
              <a:solidFill>
                <a:srgbClr val="6F7271"/>
              </a:solidFill>
              <a:latin typeface="Montserrat"/>
              <a:ea typeface="Montserrat"/>
              <a:cs typeface="Montserrat"/>
              <a:sym typeface="Montserrat"/>
            </a:endParaRPr>
          </a:p>
          <a:p>
            <a:pPr marL="457200" marR="0" lvl="0" indent="0" algn="just" rtl="0">
              <a:lnSpc>
                <a:spcPct val="100000"/>
              </a:lnSpc>
              <a:spcBef>
                <a:spcPts val="0"/>
              </a:spcBef>
              <a:spcAft>
                <a:spcPts val="0"/>
              </a:spcAft>
              <a:buNone/>
            </a:pPr>
            <a:endParaRPr sz="170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None/>
            </a:pPr>
            <a:r>
              <a:rPr lang="es-MX" sz="1700">
                <a:solidFill>
                  <a:srgbClr val="6F7271"/>
                </a:solidFill>
                <a:latin typeface="Montserrat"/>
                <a:ea typeface="Montserrat"/>
                <a:cs typeface="Montserrat"/>
                <a:sym typeface="Montserrat"/>
              </a:rPr>
              <a:t>- Se le atribuya una conducta irregular que pueda vulnerar su derecho al honor, buen nombre, presunción de inocencia, entre otras. </a:t>
            </a:r>
            <a:endParaRPr sz="1700">
              <a:solidFill>
                <a:srgbClr val="6F7271"/>
              </a:solidFill>
              <a:latin typeface="Montserrat"/>
              <a:ea typeface="Montserrat"/>
              <a:cs typeface="Montserrat"/>
              <a:sym typeface="Montserrat"/>
            </a:endParaRPr>
          </a:p>
        </p:txBody>
      </p:sp>
      <p:sp>
        <p:nvSpPr>
          <p:cNvPr id="419" name="Google Shape;419;g1e07eed4896_0_391"/>
          <p:cNvSpPr txBox="1"/>
          <p:nvPr/>
        </p:nvSpPr>
        <p:spPr>
          <a:xfrm>
            <a:off x="398025" y="3915875"/>
            <a:ext cx="3250800" cy="1042500"/>
          </a:xfrm>
          <a:prstGeom prst="rect">
            <a:avLst/>
          </a:prstGeom>
          <a:solidFill>
            <a:srgbClr val="235B4E"/>
          </a:solidFill>
          <a:ln w="9525" cap="flat" cmpd="sng">
            <a:solidFill>
              <a:srgbClr val="235B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None/>
            </a:pPr>
            <a:r>
              <a:rPr lang="es-MX" sz="1800" b="1">
                <a:solidFill>
                  <a:srgbClr val="FFFFFF"/>
                </a:solidFill>
                <a:latin typeface="Montserrat"/>
                <a:ea typeface="Montserrat"/>
                <a:cs typeface="Montserrat"/>
                <a:sym typeface="Montserrat"/>
              </a:rPr>
              <a:t>¿Cómo invocar el criterio de confidencialidad? </a:t>
            </a:r>
            <a:endParaRPr sz="1800" b="1">
              <a:solidFill>
                <a:srgbClr val="FFFFFF"/>
              </a:solidFill>
              <a:latin typeface="Montserrat"/>
              <a:ea typeface="Montserrat"/>
              <a:cs typeface="Montserrat"/>
              <a:sym typeface="Montserrat"/>
            </a:endParaRPr>
          </a:p>
        </p:txBody>
      </p:sp>
      <p:sp>
        <p:nvSpPr>
          <p:cNvPr id="420" name="Google Shape;420;g1e07eed4896_0_391"/>
          <p:cNvSpPr txBox="1"/>
          <p:nvPr/>
        </p:nvSpPr>
        <p:spPr>
          <a:xfrm>
            <a:off x="5829425" y="3372275"/>
            <a:ext cx="6210900" cy="21297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MX" sz="1700">
                <a:solidFill>
                  <a:srgbClr val="6F7271"/>
                </a:solidFill>
                <a:latin typeface="Montserrat"/>
                <a:ea typeface="Montserrat"/>
                <a:cs typeface="Montserrat"/>
                <a:sym typeface="Montserrat"/>
              </a:rPr>
              <a:t>- Indicar si la persona identificada en la solicitud cuenta o no con </a:t>
            </a:r>
            <a:r>
              <a:rPr lang="es-MX" sz="1700" b="1">
                <a:solidFill>
                  <a:srgbClr val="6F7271"/>
                </a:solidFill>
                <a:latin typeface="Montserrat"/>
                <a:ea typeface="Montserrat"/>
                <a:cs typeface="Montserrat"/>
                <a:sym typeface="Montserrat"/>
              </a:rPr>
              <a:t>sanciones firmes</a:t>
            </a:r>
            <a:r>
              <a:rPr lang="es-MX" sz="1700">
                <a:solidFill>
                  <a:srgbClr val="6F7271"/>
                </a:solidFill>
                <a:latin typeface="Montserrat"/>
                <a:ea typeface="Montserrat"/>
                <a:cs typeface="Montserrat"/>
                <a:sym typeface="Montserrat"/>
              </a:rPr>
              <a:t>, con </a:t>
            </a:r>
            <a:r>
              <a:rPr lang="es-MX" sz="1700" b="1">
                <a:solidFill>
                  <a:srgbClr val="6F7271"/>
                </a:solidFill>
                <a:latin typeface="Montserrat"/>
                <a:ea typeface="Montserrat"/>
                <a:cs typeface="Montserrat"/>
                <a:sym typeface="Montserrat"/>
              </a:rPr>
              <a:t>independencia</a:t>
            </a:r>
            <a:r>
              <a:rPr lang="es-MX" sz="1700">
                <a:solidFill>
                  <a:srgbClr val="6F7271"/>
                </a:solidFill>
                <a:latin typeface="Montserrat"/>
                <a:ea typeface="Montserrat"/>
                <a:cs typeface="Montserrat"/>
                <a:sym typeface="Montserrat"/>
              </a:rPr>
              <a:t> de la calificación de la falta (grave o no grave). </a:t>
            </a:r>
            <a:endParaRPr sz="1700">
              <a:solidFill>
                <a:srgbClr val="6F7271"/>
              </a:solidFill>
              <a:latin typeface="Montserrat"/>
              <a:ea typeface="Montserrat"/>
              <a:cs typeface="Montserrat"/>
              <a:sym typeface="Montserrat"/>
            </a:endParaRPr>
          </a:p>
          <a:p>
            <a:pPr marL="457200" marR="0" lvl="0" indent="0" algn="just" rtl="0">
              <a:lnSpc>
                <a:spcPct val="100000"/>
              </a:lnSpc>
              <a:spcBef>
                <a:spcPts val="0"/>
              </a:spcBef>
              <a:spcAft>
                <a:spcPts val="0"/>
              </a:spcAft>
              <a:buNone/>
            </a:pPr>
            <a:endParaRPr sz="170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None/>
            </a:pPr>
            <a:r>
              <a:rPr lang="es-MX" sz="1700">
                <a:solidFill>
                  <a:srgbClr val="6F7271"/>
                </a:solidFill>
                <a:latin typeface="Montserrat"/>
                <a:ea typeface="Montserrat"/>
                <a:cs typeface="Montserrat"/>
                <a:sym typeface="Montserrat"/>
              </a:rPr>
              <a:t>- Al no contar con sanciones de carácter firme deberá de solicitar la clasificación de confidencialidad en términos del criterio </a:t>
            </a:r>
            <a:r>
              <a:rPr lang="es-MX" sz="1700" b="1">
                <a:solidFill>
                  <a:srgbClr val="6F7271"/>
                </a:solidFill>
                <a:latin typeface="Montserrat"/>
                <a:ea typeface="Montserrat"/>
                <a:cs typeface="Montserrat"/>
                <a:sym typeface="Montserrat"/>
              </a:rPr>
              <a:t>FUNCIÓNPÚBLICA/CT/01/2020</a:t>
            </a:r>
            <a:r>
              <a:rPr lang="es-MX" sz="1700">
                <a:solidFill>
                  <a:srgbClr val="6F7271"/>
                </a:solidFill>
                <a:latin typeface="Montserrat"/>
                <a:ea typeface="Montserrat"/>
                <a:cs typeface="Montserrat"/>
                <a:sym typeface="Montserrat"/>
              </a:rPr>
              <a:t> emitido por el Comité de Transparencia.</a:t>
            </a:r>
            <a:r>
              <a:rPr lang="es-MX" sz="1800">
                <a:solidFill>
                  <a:srgbClr val="6F7271"/>
                </a:solidFill>
                <a:latin typeface="Montserrat"/>
                <a:ea typeface="Montserrat"/>
                <a:cs typeface="Montserrat"/>
                <a:sym typeface="Montserrat"/>
              </a:rPr>
              <a:t> </a:t>
            </a:r>
            <a:endParaRPr sz="1800">
              <a:solidFill>
                <a:srgbClr val="6F7271"/>
              </a:solidFill>
              <a:latin typeface="Montserrat"/>
              <a:ea typeface="Montserrat"/>
              <a:cs typeface="Montserrat"/>
              <a:sym typeface="Montserrat"/>
            </a:endParaRPr>
          </a:p>
        </p:txBody>
      </p:sp>
      <p:pic>
        <p:nvPicPr>
          <p:cNvPr id="421" name="Google Shape;421;g1e07eed4896_0_391"/>
          <p:cNvPicPr preferRelativeResize="0"/>
          <p:nvPr/>
        </p:nvPicPr>
        <p:blipFill>
          <a:blip r:embed="rId4">
            <a:alphaModFix/>
          </a:blip>
          <a:stretch>
            <a:fillRect/>
          </a:stretch>
        </p:blipFill>
        <p:spPr>
          <a:xfrm>
            <a:off x="4035688" y="1248213"/>
            <a:ext cx="719226" cy="719226"/>
          </a:xfrm>
          <a:prstGeom prst="rect">
            <a:avLst/>
          </a:prstGeom>
          <a:noFill/>
          <a:ln>
            <a:noFill/>
          </a:ln>
        </p:spPr>
      </p:pic>
      <p:pic>
        <p:nvPicPr>
          <p:cNvPr id="422" name="Google Shape;422;g1e07eed4896_0_391"/>
          <p:cNvPicPr preferRelativeResize="0"/>
          <p:nvPr/>
        </p:nvPicPr>
        <p:blipFill>
          <a:blip r:embed="rId5">
            <a:alphaModFix/>
          </a:blip>
          <a:stretch>
            <a:fillRect/>
          </a:stretch>
        </p:blipFill>
        <p:spPr>
          <a:xfrm>
            <a:off x="4754913" y="1967455"/>
            <a:ext cx="719226" cy="719226"/>
          </a:xfrm>
          <a:prstGeom prst="rect">
            <a:avLst/>
          </a:prstGeom>
          <a:noFill/>
          <a:ln>
            <a:noFill/>
          </a:ln>
        </p:spPr>
      </p:pic>
      <p:pic>
        <p:nvPicPr>
          <p:cNvPr id="423" name="Google Shape;423;g1e07eed4896_0_391"/>
          <p:cNvPicPr preferRelativeResize="0"/>
          <p:nvPr/>
        </p:nvPicPr>
        <p:blipFill>
          <a:blip r:embed="rId6">
            <a:alphaModFix/>
          </a:blip>
          <a:stretch>
            <a:fillRect/>
          </a:stretch>
        </p:blipFill>
        <p:spPr>
          <a:xfrm>
            <a:off x="4035700" y="3763476"/>
            <a:ext cx="719226" cy="719226"/>
          </a:xfrm>
          <a:prstGeom prst="rect">
            <a:avLst/>
          </a:prstGeom>
          <a:noFill/>
          <a:ln>
            <a:noFill/>
          </a:ln>
        </p:spPr>
      </p:pic>
      <p:pic>
        <p:nvPicPr>
          <p:cNvPr id="424" name="Google Shape;424;g1e07eed4896_0_391"/>
          <p:cNvPicPr preferRelativeResize="0"/>
          <p:nvPr/>
        </p:nvPicPr>
        <p:blipFill>
          <a:blip r:embed="rId7">
            <a:alphaModFix/>
          </a:blip>
          <a:stretch>
            <a:fillRect/>
          </a:stretch>
        </p:blipFill>
        <p:spPr>
          <a:xfrm>
            <a:off x="4754925" y="4482700"/>
            <a:ext cx="719226" cy="719226"/>
          </a:xfrm>
          <a:prstGeom prst="rect">
            <a:avLst/>
          </a:prstGeom>
          <a:noFill/>
          <a:ln>
            <a:noFill/>
          </a:ln>
        </p:spPr>
      </p:pic>
      <p:sp>
        <p:nvSpPr>
          <p:cNvPr id="425" name="Google Shape;425;g1e07eed4896_0_391"/>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25</a:t>
            </a:r>
            <a:endParaRPr sz="1200">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g1e07eed4896_0_407"/>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432" name="Google Shape;432;g1e07eed4896_0_407"/>
          <p:cNvSpPr txBox="1"/>
          <p:nvPr/>
        </p:nvSpPr>
        <p:spPr>
          <a:xfrm>
            <a:off x="260100" y="189375"/>
            <a:ext cx="6033600" cy="7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s-MX" sz="2900">
                <a:solidFill>
                  <a:srgbClr val="404040"/>
                </a:solidFill>
                <a:latin typeface="Montserrat SemiBold"/>
                <a:ea typeface="Montserrat SemiBold"/>
                <a:cs typeface="Montserrat SemiBold"/>
                <a:sym typeface="Montserrat SemiBold"/>
              </a:rPr>
              <a:t>Caso práctico</a:t>
            </a:r>
            <a:endParaRPr sz="2900">
              <a:solidFill>
                <a:srgbClr val="404040"/>
              </a:solidFill>
              <a:latin typeface="Montserrat SemiBold"/>
              <a:ea typeface="Montserrat SemiBold"/>
              <a:cs typeface="Montserrat SemiBold"/>
              <a:sym typeface="Montserrat SemiBold"/>
            </a:endParaRPr>
          </a:p>
        </p:txBody>
      </p:sp>
      <p:sp>
        <p:nvSpPr>
          <p:cNvPr id="433" name="Google Shape;433;g1e07eed4896_0_407"/>
          <p:cNvSpPr/>
          <p:nvPr/>
        </p:nvSpPr>
        <p:spPr>
          <a:xfrm>
            <a:off x="355000" y="2160675"/>
            <a:ext cx="2966100" cy="33114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Una persona requirió denuncias en contra de </a:t>
            </a:r>
            <a:r>
              <a:rPr lang="es-MX" sz="1500" b="1">
                <a:solidFill>
                  <a:srgbClr val="6F7271"/>
                </a:solidFill>
                <a:latin typeface="Montserrat"/>
                <a:ea typeface="Montserrat"/>
                <a:cs typeface="Montserrat"/>
                <a:sym typeface="Montserrat"/>
              </a:rPr>
              <a:t>Juan Pérez. </a:t>
            </a:r>
            <a:endParaRPr sz="1500" b="1">
              <a:solidFill>
                <a:srgbClr val="6F7271"/>
              </a:solidFill>
              <a:latin typeface="Montserrat"/>
              <a:ea typeface="Montserrat"/>
              <a:cs typeface="Montserrat"/>
              <a:sym typeface="Montserrat"/>
            </a:endParaRPr>
          </a:p>
        </p:txBody>
      </p:sp>
      <p:sp>
        <p:nvSpPr>
          <p:cNvPr id="434" name="Google Shape;434;g1e07eed4896_0_407"/>
          <p:cNvSpPr/>
          <p:nvPr/>
        </p:nvSpPr>
        <p:spPr>
          <a:xfrm>
            <a:off x="4209425" y="2160675"/>
            <a:ext cx="3326400" cy="33114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A la fecha de presentación de la solicitud, </a:t>
            </a:r>
            <a:r>
              <a:rPr lang="es-MX" sz="1500" b="1">
                <a:solidFill>
                  <a:srgbClr val="6F7271"/>
                </a:solidFill>
                <a:latin typeface="Montserrat"/>
                <a:ea typeface="Montserrat"/>
                <a:cs typeface="Montserrat"/>
                <a:sym typeface="Montserrat"/>
              </a:rPr>
              <a:t>no se localizaron sanciones de carácter firme</a:t>
            </a:r>
            <a:r>
              <a:rPr lang="es-MX" sz="1500">
                <a:solidFill>
                  <a:srgbClr val="6F7271"/>
                </a:solidFill>
                <a:latin typeface="Montserrat Medium"/>
                <a:ea typeface="Montserrat Medium"/>
                <a:cs typeface="Montserrat Medium"/>
                <a:sym typeface="Montserrat Medium"/>
              </a:rPr>
              <a:t>. </a:t>
            </a: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Además, solicitó la clasificación de confidencialidad en términos del criterio FUNCIÓNPÚBLICA/CT/01/2020. </a:t>
            </a:r>
            <a:endParaRPr sz="1500">
              <a:solidFill>
                <a:srgbClr val="6F7271"/>
              </a:solidFill>
              <a:latin typeface="Montserrat Medium"/>
              <a:ea typeface="Montserrat Medium"/>
              <a:cs typeface="Montserrat Medium"/>
              <a:sym typeface="Montserrat Medium"/>
            </a:endParaRPr>
          </a:p>
        </p:txBody>
      </p:sp>
      <p:sp>
        <p:nvSpPr>
          <p:cNvPr id="435" name="Google Shape;435;g1e07eed4896_0_407"/>
          <p:cNvSpPr/>
          <p:nvPr/>
        </p:nvSpPr>
        <p:spPr>
          <a:xfrm>
            <a:off x="8499800" y="2162200"/>
            <a:ext cx="3186300" cy="33114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b="1">
                <a:solidFill>
                  <a:srgbClr val="6F7271"/>
                </a:solidFill>
                <a:latin typeface="Montserrat"/>
                <a:ea typeface="Montserrat"/>
                <a:cs typeface="Montserrat"/>
                <a:sym typeface="Montserrat"/>
              </a:rPr>
              <a:t>Confirma </a:t>
            </a:r>
            <a:r>
              <a:rPr lang="es-MX" sz="1500">
                <a:solidFill>
                  <a:srgbClr val="6F7271"/>
                </a:solidFill>
                <a:latin typeface="Montserrat Medium"/>
                <a:ea typeface="Montserrat Medium"/>
                <a:cs typeface="Montserrat Medium"/>
                <a:sym typeface="Montserrat Medium"/>
              </a:rPr>
              <a:t>la clasificación de confidencialidad invocada por el OIC, en términos del artículo 113, fracción I, de la LFTAIP en relación con el criterio número de identificación FUNCIÓNPÚBLICA/CT/01/2020 en su Tercera Sesión Extraordinaria del 2020.</a:t>
            </a: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rgbClr val="6F7271"/>
              </a:solidFill>
              <a:latin typeface="Montserrat Medium"/>
              <a:ea typeface="Montserrat Medium"/>
              <a:cs typeface="Montserrat Medium"/>
              <a:sym typeface="Montserrat Medium"/>
            </a:endParaRPr>
          </a:p>
          <a:p>
            <a:pPr marL="0" lvl="0" indent="0" algn="l" rtl="0">
              <a:spcBef>
                <a:spcPts val="0"/>
              </a:spcBef>
              <a:spcAft>
                <a:spcPts val="0"/>
              </a:spcAft>
              <a:buNone/>
            </a:pPr>
            <a:endParaRPr sz="1500">
              <a:solidFill>
                <a:srgbClr val="6F7271"/>
              </a:solidFill>
              <a:latin typeface="Montserrat Medium"/>
              <a:ea typeface="Montserrat Medium"/>
              <a:cs typeface="Montserrat Medium"/>
              <a:sym typeface="Montserrat Medium"/>
            </a:endParaRPr>
          </a:p>
        </p:txBody>
      </p:sp>
      <p:sp>
        <p:nvSpPr>
          <p:cNvPr id="436" name="Google Shape;436;g1e07eed4896_0_407"/>
          <p:cNvSpPr/>
          <p:nvPr/>
        </p:nvSpPr>
        <p:spPr>
          <a:xfrm>
            <a:off x="343300" y="1147600"/>
            <a:ext cx="2989500" cy="1014600"/>
          </a:xfrm>
          <a:prstGeom prst="rect">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rgbClr val="FFFFFF"/>
                </a:solidFill>
                <a:latin typeface="Montserrat"/>
                <a:ea typeface="Montserrat"/>
                <a:cs typeface="Montserrat"/>
                <a:sym typeface="Montserrat"/>
              </a:rPr>
              <a:t>Información requerida</a:t>
            </a:r>
            <a:endParaRPr>
              <a:solidFill>
                <a:srgbClr val="000000"/>
              </a:solidFill>
            </a:endParaRPr>
          </a:p>
        </p:txBody>
      </p:sp>
      <p:sp>
        <p:nvSpPr>
          <p:cNvPr id="437" name="Google Shape;437;g1e07eed4896_0_407"/>
          <p:cNvSpPr/>
          <p:nvPr/>
        </p:nvSpPr>
        <p:spPr>
          <a:xfrm>
            <a:off x="4201625" y="1147600"/>
            <a:ext cx="3342000" cy="1014600"/>
          </a:xfrm>
          <a:prstGeom prst="rect">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rgbClr val="FFFFFF"/>
                </a:solidFill>
                <a:latin typeface="Montserrat"/>
                <a:ea typeface="Montserrat"/>
                <a:cs typeface="Montserrat"/>
                <a:sym typeface="Montserrat"/>
              </a:rPr>
              <a:t>Pronunciamiento del OIC</a:t>
            </a:r>
            <a:endParaRPr>
              <a:solidFill>
                <a:srgbClr val="000000"/>
              </a:solidFill>
            </a:endParaRPr>
          </a:p>
        </p:txBody>
      </p:sp>
      <p:sp>
        <p:nvSpPr>
          <p:cNvPr id="438" name="Google Shape;438;g1e07eed4896_0_407"/>
          <p:cNvSpPr/>
          <p:nvPr/>
        </p:nvSpPr>
        <p:spPr>
          <a:xfrm>
            <a:off x="8511250" y="1147300"/>
            <a:ext cx="3186300" cy="1015200"/>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rgbClr val="666666"/>
                </a:solidFill>
                <a:latin typeface="Montserrat"/>
                <a:ea typeface="Montserrat"/>
                <a:cs typeface="Montserrat"/>
                <a:sym typeface="Montserrat"/>
              </a:rPr>
              <a:t>Actuación del Comité de Transparencia</a:t>
            </a:r>
            <a:endParaRPr sz="1800" b="1">
              <a:solidFill>
                <a:srgbClr val="666666"/>
              </a:solidFill>
              <a:latin typeface="Montserrat"/>
              <a:ea typeface="Montserrat"/>
              <a:cs typeface="Montserrat"/>
              <a:sym typeface="Montserrat"/>
            </a:endParaRPr>
          </a:p>
        </p:txBody>
      </p:sp>
      <p:pic>
        <p:nvPicPr>
          <p:cNvPr id="439" name="Google Shape;439;g1e07eed4896_0_407"/>
          <p:cNvPicPr preferRelativeResize="0"/>
          <p:nvPr/>
        </p:nvPicPr>
        <p:blipFill>
          <a:blip r:embed="rId4">
            <a:alphaModFix/>
          </a:blip>
          <a:stretch>
            <a:fillRect/>
          </a:stretch>
        </p:blipFill>
        <p:spPr>
          <a:xfrm>
            <a:off x="2282083" y="4519473"/>
            <a:ext cx="1044321" cy="878482"/>
          </a:xfrm>
          <a:prstGeom prst="rect">
            <a:avLst/>
          </a:prstGeom>
          <a:noFill/>
          <a:ln>
            <a:noFill/>
          </a:ln>
        </p:spPr>
      </p:pic>
      <p:pic>
        <p:nvPicPr>
          <p:cNvPr id="440" name="Google Shape;440;g1e07eed4896_0_407"/>
          <p:cNvPicPr preferRelativeResize="0"/>
          <p:nvPr/>
        </p:nvPicPr>
        <p:blipFill>
          <a:blip r:embed="rId5">
            <a:alphaModFix/>
          </a:blip>
          <a:stretch>
            <a:fillRect/>
          </a:stretch>
        </p:blipFill>
        <p:spPr>
          <a:xfrm>
            <a:off x="6549804" y="4500793"/>
            <a:ext cx="946984" cy="878486"/>
          </a:xfrm>
          <a:prstGeom prst="rect">
            <a:avLst/>
          </a:prstGeom>
          <a:noFill/>
          <a:ln>
            <a:noFill/>
          </a:ln>
        </p:spPr>
      </p:pic>
      <p:pic>
        <p:nvPicPr>
          <p:cNvPr id="441" name="Google Shape;441;g1e07eed4896_0_407"/>
          <p:cNvPicPr preferRelativeResize="0"/>
          <p:nvPr/>
        </p:nvPicPr>
        <p:blipFill>
          <a:blip r:embed="rId6">
            <a:alphaModFix/>
          </a:blip>
          <a:stretch>
            <a:fillRect/>
          </a:stretch>
        </p:blipFill>
        <p:spPr>
          <a:xfrm>
            <a:off x="10813076" y="4536670"/>
            <a:ext cx="845956" cy="846271"/>
          </a:xfrm>
          <a:prstGeom prst="rect">
            <a:avLst/>
          </a:prstGeom>
          <a:noFill/>
          <a:ln>
            <a:noFill/>
          </a:ln>
        </p:spPr>
      </p:pic>
      <p:sp>
        <p:nvSpPr>
          <p:cNvPr id="442" name="Google Shape;442;g1e07eed4896_0_407"/>
          <p:cNvSpPr txBox="1"/>
          <p:nvPr/>
        </p:nvSpPr>
        <p:spPr>
          <a:xfrm>
            <a:off x="331050" y="5613650"/>
            <a:ext cx="96057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MX" sz="1700" b="1">
                <a:solidFill>
                  <a:srgbClr val="404040"/>
                </a:solidFill>
                <a:latin typeface="Montserrat"/>
                <a:ea typeface="Montserrat"/>
                <a:cs typeface="Montserrat"/>
                <a:sym typeface="Montserrat"/>
              </a:rPr>
              <a:t>Respuesta proporcionada al particular: </a:t>
            </a:r>
            <a:r>
              <a:rPr lang="es-MX" sz="1700">
                <a:solidFill>
                  <a:srgbClr val="0563C1"/>
                </a:solidFill>
                <a:uFill>
                  <a:noFill/>
                </a:uFill>
                <a:latin typeface="Montserrat"/>
                <a:ea typeface="Montserrat"/>
                <a:cs typeface="Montserrat"/>
                <a:sym typeface="Montserra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https://docs.google.com/document/d/19d2HJVHO1U1d7aolVaix7BNNK5h_Om_3/edit#</a:t>
            </a:r>
            <a:r>
              <a:rPr lang="es-MX" sz="1700">
                <a:latin typeface="Montserrat"/>
                <a:ea typeface="Montserrat"/>
                <a:cs typeface="Montserrat"/>
                <a:sym typeface="Montserrat"/>
              </a:rPr>
              <a:t> </a:t>
            </a:r>
            <a:endParaRPr sz="1700">
              <a:latin typeface="Montserrat"/>
              <a:ea typeface="Montserrat"/>
              <a:cs typeface="Montserrat"/>
              <a:sym typeface="Montserrat"/>
            </a:endParaRPr>
          </a:p>
        </p:txBody>
      </p:sp>
      <p:sp>
        <p:nvSpPr>
          <p:cNvPr id="443" name="Google Shape;443;g1e07eed4896_0_407"/>
          <p:cNvSpPr txBox="1"/>
          <p:nvPr/>
        </p:nvSpPr>
        <p:spPr>
          <a:xfrm>
            <a:off x="11270200" y="6549300"/>
            <a:ext cx="947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26</a:t>
            </a:r>
            <a:endParaRPr sz="1200">
              <a:solidFill>
                <a:srgbClr val="000000"/>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1e07eed4896_0_456"/>
          <p:cNvPicPr preferRelativeResize="0"/>
          <p:nvPr/>
        </p:nvPicPr>
        <p:blipFill rotWithShape="1">
          <a:blip r:embed="rId3">
            <a:alphaModFix/>
          </a:blip>
          <a:srcRect/>
          <a:stretch/>
        </p:blipFill>
        <p:spPr>
          <a:xfrm>
            <a:off x="8367336" y="189372"/>
            <a:ext cx="3626508" cy="719236"/>
          </a:xfrm>
          <a:prstGeom prst="rect">
            <a:avLst/>
          </a:prstGeom>
          <a:noFill/>
          <a:ln>
            <a:noFill/>
          </a:ln>
        </p:spPr>
      </p:pic>
      <p:sp>
        <p:nvSpPr>
          <p:cNvPr id="450" name="Google Shape;450;g1e07eed4896_0_456"/>
          <p:cNvSpPr txBox="1"/>
          <p:nvPr/>
        </p:nvSpPr>
        <p:spPr>
          <a:xfrm>
            <a:off x="205425" y="217175"/>
            <a:ext cx="6033600" cy="51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s-MX" sz="2600">
                <a:solidFill>
                  <a:srgbClr val="404040"/>
                </a:solidFill>
                <a:latin typeface="Montserrat SemiBold"/>
                <a:ea typeface="Montserrat SemiBold"/>
                <a:cs typeface="Montserrat SemiBold"/>
                <a:sym typeface="Montserrat SemiBold"/>
              </a:rPr>
              <a:t>FUNCIÓNPÚBLICA/CT/01/2019</a:t>
            </a:r>
            <a:endParaRPr sz="2600">
              <a:solidFill>
                <a:srgbClr val="404040"/>
              </a:solidFill>
              <a:latin typeface="Montserrat SemiBold"/>
              <a:ea typeface="Montserrat SemiBold"/>
              <a:cs typeface="Montserrat SemiBold"/>
              <a:sym typeface="Montserrat SemiBold"/>
            </a:endParaRPr>
          </a:p>
        </p:txBody>
      </p:sp>
      <p:sp>
        <p:nvSpPr>
          <p:cNvPr id="451" name="Google Shape;451;g1e07eed4896_0_456"/>
          <p:cNvSpPr txBox="1"/>
          <p:nvPr/>
        </p:nvSpPr>
        <p:spPr>
          <a:xfrm>
            <a:off x="228625" y="908600"/>
            <a:ext cx="11688900" cy="15699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es-MX" sz="1800">
                <a:solidFill>
                  <a:srgbClr val="6F7271"/>
                </a:solidFill>
                <a:latin typeface="Montserrat Medium"/>
                <a:ea typeface="Montserrat Medium"/>
                <a:cs typeface="Montserrat Medium"/>
                <a:sym typeface="Montserrat Medium"/>
              </a:rPr>
              <a:t>SENTENCIAS INTERLOCUTORIAS Y DEFINITIVAS DICTADAS POR LOS ÓRGANOS INTERNOS DE CONTROL EN LOS PROCEDIMIENTOS DE RESPONSABILIDADES ADMINISTRATIVAS. PROCEDE SU ENTREGA EN VERSIÓN PÚBLICA DESDE SU EMISIÓN. </a:t>
            </a:r>
            <a:endParaRPr sz="1800">
              <a:solidFill>
                <a:srgbClr val="6F7271"/>
              </a:solidFill>
              <a:latin typeface="Montserrat Medium"/>
              <a:ea typeface="Montserrat Medium"/>
              <a:cs typeface="Montserrat Medium"/>
              <a:sym typeface="Montserrat Medium"/>
            </a:endParaRPr>
          </a:p>
          <a:p>
            <a:pPr marL="0" lvl="0" indent="0" algn="just" rtl="0">
              <a:lnSpc>
                <a:spcPct val="100000"/>
              </a:lnSpc>
              <a:spcBef>
                <a:spcPts val="0"/>
              </a:spcBef>
              <a:spcAft>
                <a:spcPts val="0"/>
              </a:spcAft>
              <a:buNone/>
            </a:pPr>
            <a:endParaRPr sz="1800">
              <a:solidFill>
                <a:srgbClr val="6F7271"/>
              </a:solidFill>
              <a:latin typeface="Montserrat Medium"/>
              <a:ea typeface="Montserrat Medium"/>
              <a:cs typeface="Montserrat Medium"/>
              <a:sym typeface="Montserrat Medium"/>
            </a:endParaRPr>
          </a:p>
          <a:p>
            <a:pPr marL="0" lvl="0" indent="0" algn="just" rtl="0">
              <a:lnSpc>
                <a:spcPct val="100000"/>
              </a:lnSpc>
              <a:spcBef>
                <a:spcPts val="0"/>
              </a:spcBef>
              <a:spcAft>
                <a:spcPts val="0"/>
              </a:spcAft>
              <a:buNone/>
            </a:pPr>
            <a:r>
              <a:rPr lang="es-MX" sz="1800">
                <a:solidFill>
                  <a:srgbClr val="0563C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https://www.gob.mx/cms/uploads/attachment/file/590500/CRITERIO_1-19.pdf</a:t>
            </a:r>
            <a:r>
              <a:rPr lang="es-MX" sz="1800">
                <a:solidFill>
                  <a:srgbClr val="6F7271"/>
                </a:solidFill>
                <a:latin typeface="Montserrat Medium"/>
                <a:ea typeface="Montserrat Medium"/>
                <a:cs typeface="Montserrat Medium"/>
                <a:sym typeface="Montserrat Medium"/>
              </a:rPr>
              <a:t> </a:t>
            </a:r>
            <a:endParaRPr sz="1800">
              <a:solidFill>
                <a:srgbClr val="6F7271"/>
              </a:solidFill>
              <a:latin typeface="Montserrat Medium"/>
              <a:ea typeface="Montserrat Medium"/>
              <a:cs typeface="Montserrat Medium"/>
              <a:sym typeface="Montserrat Medium"/>
            </a:endParaRPr>
          </a:p>
        </p:txBody>
      </p:sp>
      <p:sp>
        <p:nvSpPr>
          <p:cNvPr id="452" name="Google Shape;452;g1e07eed4896_0_456"/>
          <p:cNvSpPr/>
          <p:nvPr/>
        </p:nvSpPr>
        <p:spPr>
          <a:xfrm>
            <a:off x="289500" y="3724950"/>
            <a:ext cx="3452100" cy="18582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Copia de la resolución del expediente DE/006/22</a:t>
            </a:r>
            <a:endParaRPr sz="1500">
              <a:solidFill>
                <a:srgbClr val="6F7271"/>
              </a:solidFill>
              <a:latin typeface="Montserrat Medium"/>
              <a:ea typeface="Montserrat Medium"/>
              <a:cs typeface="Montserrat Medium"/>
              <a:sym typeface="Montserrat Medium"/>
            </a:endParaRPr>
          </a:p>
        </p:txBody>
      </p:sp>
      <p:sp>
        <p:nvSpPr>
          <p:cNvPr id="453" name="Google Shape;453;g1e07eed4896_0_456"/>
          <p:cNvSpPr/>
          <p:nvPr/>
        </p:nvSpPr>
        <p:spPr>
          <a:xfrm>
            <a:off x="4377750" y="3648725"/>
            <a:ext cx="3421800" cy="19344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Reserva de la información en términos del artículo 110, fracción XI, de la LFTAIP por haberse presentado un medio de impugnación. </a:t>
            </a:r>
            <a:endParaRPr sz="1500">
              <a:solidFill>
                <a:srgbClr val="6F7271"/>
              </a:solidFill>
              <a:latin typeface="Montserrat Medium"/>
              <a:ea typeface="Montserrat Medium"/>
              <a:cs typeface="Montserrat Medium"/>
              <a:sym typeface="Montserrat Medium"/>
            </a:endParaRPr>
          </a:p>
        </p:txBody>
      </p:sp>
      <p:sp>
        <p:nvSpPr>
          <p:cNvPr id="454" name="Google Shape;454;g1e07eed4896_0_456"/>
          <p:cNvSpPr/>
          <p:nvPr/>
        </p:nvSpPr>
        <p:spPr>
          <a:xfrm>
            <a:off x="8366650" y="3648900"/>
            <a:ext cx="3405900" cy="1934400"/>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500">
                <a:solidFill>
                  <a:srgbClr val="6F7271"/>
                </a:solidFill>
                <a:latin typeface="Montserrat Medium"/>
                <a:ea typeface="Montserrat Medium"/>
                <a:cs typeface="Montserrat Medium"/>
                <a:sym typeface="Montserrat Medium"/>
              </a:rPr>
              <a:t>Revocó la respuesta del OIC e instruyó a proporcionar versión pública de la resolución. </a:t>
            </a:r>
            <a:endParaRPr sz="1500">
              <a:solidFill>
                <a:srgbClr val="6F7271"/>
              </a:solidFill>
              <a:latin typeface="Montserrat Medium"/>
              <a:ea typeface="Montserrat Medium"/>
              <a:cs typeface="Montserrat Medium"/>
              <a:sym typeface="Montserrat Medium"/>
            </a:endParaRPr>
          </a:p>
        </p:txBody>
      </p:sp>
      <p:sp>
        <p:nvSpPr>
          <p:cNvPr id="455" name="Google Shape;455;g1e07eed4896_0_456"/>
          <p:cNvSpPr/>
          <p:nvPr/>
        </p:nvSpPr>
        <p:spPr>
          <a:xfrm>
            <a:off x="289652" y="2770350"/>
            <a:ext cx="3452100" cy="932700"/>
          </a:xfrm>
          <a:prstGeom prst="rect">
            <a:avLst/>
          </a:prstGeom>
          <a:solidFill>
            <a:srgbClr val="6E152E"/>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MX" sz="1800" b="1">
                <a:solidFill>
                  <a:srgbClr val="FFFFFF"/>
                </a:solidFill>
                <a:latin typeface="Montserrat"/>
                <a:ea typeface="Montserrat"/>
                <a:cs typeface="Montserrat"/>
                <a:sym typeface="Montserrat"/>
              </a:rPr>
              <a:t>Información solicitada</a:t>
            </a:r>
            <a:r>
              <a:rPr lang="es-MX" sz="1800" b="1">
                <a:solidFill>
                  <a:srgbClr val="000000"/>
                </a:solidFill>
                <a:latin typeface="Montserrat"/>
                <a:ea typeface="Montserrat"/>
                <a:cs typeface="Montserrat"/>
                <a:sym typeface="Montserrat"/>
              </a:rPr>
              <a:t> </a:t>
            </a:r>
            <a:endParaRPr>
              <a:solidFill>
                <a:srgbClr val="000000"/>
              </a:solidFill>
            </a:endParaRPr>
          </a:p>
        </p:txBody>
      </p:sp>
      <p:pic>
        <p:nvPicPr>
          <p:cNvPr id="456" name="Google Shape;456;g1e07eed4896_0_456"/>
          <p:cNvPicPr preferRelativeResize="0"/>
          <p:nvPr/>
        </p:nvPicPr>
        <p:blipFill>
          <a:blip r:embed="rId5">
            <a:alphaModFix/>
          </a:blip>
          <a:stretch>
            <a:fillRect/>
          </a:stretch>
        </p:blipFill>
        <p:spPr>
          <a:xfrm>
            <a:off x="2661413" y="4784000"/>
            <a:ext cx="926040" cy="719226"/>
          </a:xfrm>
          <a:prstGeom prst="rect">
            <a:avLst/>
          </a:prstGeom>
          <a:noFill/>
          <a:ln>
            <a:noFill/>
          </a:ln>
        </p:spPr>
      </p:pic>
      <p:sp>
        <p:nvSpPr>
          <p:cNvPr id="457" name="Google Shape;457;g1e07eed4896_0_456"/>
          <p:cNvSpPr/>
          <p:nvPr/>
        </p:nvSpPr>
        <p:spPr>
          <a:xfrm>
            <a:off x="4382550" y="2770350"/>
            <a:ext cx="3405900" cy="856500"/>
          </a:xfrm>
          <a:prstGeom prst="rect">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rgbClr val="FFFFFF"/>
                </a:solidFill>
                <a:latin typeface="Montserrat"/>
                <a:ea typeface="Montserrat"/>
                <a:cs typeface="Montserrat"/>
                <a:sym typeface="Montserrat"/>
              </a:rPr>
              <a:t>Pronunciamiento del OIC</a:t>
            </a:r>
            <a:endParaRPr>
              <a:solidFill>
                <a:srgbClr val="000000"/>
              </a:solidFill>
            </a:endParaRPr>
          </a:p>
        </p:txBody>
      </p:sp>
      <p:pic>
        <p:nvPicPr>
          <p:cNvPr id="458" name="Google Shape;458;g1e07eed4896_0_456"/>
          <p:cNvPicPr preferRelativeResize="0"/>
          <p:nvPr/>
        </p:nvPicPr>
        <p:blipFill>
          <a:blip r:embed="rId6">
            <a:alphaModFix/>
          </a:blip>
          <a:stretch>
            <a:fillRect/>
          </a:stretch>
        </p:blipFill>
        <p:spPr>
          <a:xfrm>
            <a:off x="6882226" y="4868958"/>
            <a:ext cx="841225" cy="706317"/>
          </a:xfrm>
          <a:prstGeom prst="rect">
            <a:avLst/>
          </a:prstGeom>
          <a:noFill/>
          <a:ln>
            <a:noFill/>
          </a:ln>
        </p:spPr>
      </p:pic>
      <p:pic>
        <p:nvPicPr>
          <p:cNvPr id="459" name="Google Shape;459;g1e07eed4896_0_456"/>
          <p:cNvPicPr preferRelativeResize="0"/>
          <p:nvPr/>
        </p:nvPicPr>
        <p:blipFill>
          <a:blip r:embed="rId7">
            <a:alphaModFix/>
          </a:blip>
          <a:stretch>
            <a:fillRect/>
          </a:stretch>
        </p:blipFill>
        <p:spPr>
          <a:xfrm>
            <a:off x="10898100" y="4826468"/>
            <a:ext cx="829891" cy="615557"/>
          </a:xfrm>
          <a:prstGeom prst="rect">
            <a:avLst/>
          </a:prstGeom>
          <a:noFill/>
          <a:ln>
            <a:noFill/>
          </a:ln>
        </p:spPr>
      </p:pic>
      <p:sp>
        <p:nvSpPr>
          <p:cNvPr id="460" name="Google Shape;460;g1e07eed4896_0_456"/>
          <p:cNvSpPr/>
          <p:nvPr/>
        </p:nvSpPr>
        <p:spPr>
          <a:xfrm>
            <a:off x="8366675" y="2770225"/>
            <a:ext cx="3405900" cy="856500"/>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a:solidFill>
                  <a:srgbClr val="666666"/>
                </a:solidFill>
                <a:latin typeface="Montserrat"/>
                <a:ea typeface="Montserrat"/>
                <a:cs typeface="Montserrat"/>
                <a:sym typeface="Montserrat"/>
              </a:rPr>
              <a:t>Actuación del Comité de Transparencia</a:t>
            </a:r>
            <a:endParaRPr>
              <a:solidFill>
                <a:srgbClr val="666666"/>
              </a:solidFill>
              <a:latin typeface="Montserrat"/>
              <a:ea typeface="Montserrat"/>
              <a:cs typeface="Montserrat"/>
              <a:sym typeface="Montserrat"/>
            </a:endParaRPr>
          </a:p>
        </p:txBody>
      </p:sp>
      <p:sp>
        <p:nvSpPr>
          <p:cNvPr id="461" name="Google Shape;461;g1e07eed4896_0_456"/>
          <p:cNvSpPr txBox="1"/>
          <p:nvPr/>
        </p:nvSpPr>
        <p:spPr>
          <a:xfrm>
            <a:off x="11270200" y="6549300"/>
            <a:ext cx="95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27</a:t>
            </a:r>
            <a:endParaRPr sz="1200">
              <a:solidFill>
                <a:srgbClr val="000000"/>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g1e07eed4896_0_475"/>
          <p:cNvPicPr preferRelativeResize="0"/>
          <p:nvPr/>
        </p:nvPicPr>
        <p:blipFill rotWithShape="1">
          <a:blip r:embed="rId3">
            <a:alphaModFix/>
          </a:blip>
          <a:srcRect/>
          <a:stretch/>
        </p:blipFill>
        <p:spPr>
          <a:xfrm>
            <a:off x="8367336" y="189372"/>
            <a:ext cx="3626508" cy="719236"/>
          </a:xfrm>
          <a:prstGeom prst="rect">
            <a:avLst/>
          </a:prstGeom>
          <a:noFill/>
          <a:ln>
            <a:noFill/>
          </a:ln>
        </p:spPr>
      </p:pic>
      <p:sp>
        <p:nvSpPr>
          <p:cNvPr id="468" name="Google Shape;468;g1e07eed4896_0_475"/>
          <p:cNvSpPr txBox="1"/>
          <p:nvPr/>
        </p:nvSpPr>
        <p:spPr>
          <a:xfrm>
            <a:off x="319450" y="275825"/>
            <a:ext cx="7206300" cy="52320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s-MX" sz="2200" b="1">
                <a:solidFill>
                  <a:srgbClr val="404040"/>
                </a:solidFill>
                <a:latin typeface="Montserrat"/>
                <a:ea typeface="Montserrat"/>
                <a:cs typeface="Montserrat"/>
                <a:sym typeface="Montserrat"/>
              </a:rPr>
              <a:t>Criterios en materia de auditorías </a:t>
            </a:r>
            <a:endParaRPr sz="2200" b="1">
              <a:solidFill>
                <a:srgbClr val="404040"/>
              </a:solidFill>
              <a:latin typeface="Montserrat"/>
              <a:ea typeface="Montserrat"/>
              <a:cs typeface="Montserrat"/>
              <a:sym typeface="Montserrat"/>
            </a:endParaRPr>
          </a:p>
        </p:txBody>
      </p:sp>
      <p:sp>
        <p:nvSpPr>
          <p:cNvPr id="469" name="Google Shape;469;g1e07eed4896_0_475"/>
          <p:cNvSpPr txBox="1"/>
          <p:nvPr/>
        </p:nvSpPr>
        <p:spPr>
          <a:xfrm>
            <a:off x="4561150" y="1270575"/>
            <a:ext cx="7432800" cy="708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a:solidFill>
                  <a:srgbClr val="6F7271"/>
                </a:solidFill>
                <a:highlight>
                  <a:srgbClr val="FFFFFF"/>
                </a:highlight>
                <a:latin typeface="Montserrat Medium"/>
                <a:ea typeface="Montserrat Medium"/>
                <a:cs typeface="Montserrat Medium"/>
                <a:sym typeface="Montserrat Medium"/>
              </a:rPr>
              <a:t>“Informes de Resultados Finales son de carácter público y su difusión no es potestativa sino de carácter obligatorio.”</a:t>
            </a:r>
            <a:endParaRPr sz="1700">
              <a:solidFill>
                <a:srgbClr val="6F7271"/>
              </a:solidFill>
              <a:latin typeface="Montserrat Medium"/>
              <a:ea typeface="Montserrat Medium"/>
              <a:cs typeface="Montserrat Medium"/>
              <a:sym typeface="Montserrat Medium"/>
            </a:endParaRPr>
          </a:p>
        </p:txBody>
      </p:sp>
      <p:sp>
        <p:nvSpPr>
          <p:cNvPr id="470" name="Google Shape;470;g1e07eed4896_0_475"/>
          <p:cNvSpPr/>
          <p:nvPr/>
        </p:nvSpPr>
        <p:spPr>
          <a:xfrm>
            <a:off x="319450" y="1346775"/>
            <a:ext cx="3753000" cy="7080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solidFill>
                  <a:srgbClr val="404040"/>
                </a:solidFill>
                <a:latin typeface="Montserrat"/>
                <a:ea typeface="Montserrat"/>
                <a:cs typeface="Montserrat"/>
                <a:sym typeface="Montserrat"/>
              </a:rPr>
              <a:t>FUNCIÓNPÚBLICA/CT/01/2022</a:t>
            </a:r>
            <a:endParaRPr sz="1600">
              <a:solidFill>
                <a:srgbClr val="404040"/>
              </a:solidFill>
              <a:latin typeface="Montserrat SemiBold"/>
              <a:ea typeface="Montserrat SemiBold"/>
              <a:cs typeface="Montserrat SemiBold"/>
              <a:sym typeface="Montserrat SemiBold"/>
            </a:endParaRPr>
          </a:p>
        </p:txBody>
      </p:sp>
      <p:sp>
        <p:nvSpPr>
          <p:cNvPr id="471" name="Google Shape;471;g1e07eed4896_0_475"/>
          <p:cNvSpPr txBox="1"/>
          <p:nvPr/>
        </p:nvSpPr>
        <p:spPr>
          <a:xfrm>
            <a:off x="4561150" y="2489625"/>
            <a:ext cx="74328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700">
                <a:solidFill>
                  <a:srgbClr val="6F7271"/>
                </a:solidFill>
                <a:highlight>
                  <a:srgbClr val="FFFFFF"/>
                </a:highlight>
                <a:latin typeface="Montserrat Medium"/>
                <a:ea typeface="Montserrat Medium"/>
                <a:cs typeface="Montserrat Medium"/>
                <a:sym typeface="Montserrat Medium"/>
              </a:rPr>
              <a:t>“Nombre de personas físicas o morales y sus representantes legales participantes en procedimientos de contratación y actos o instancias que deriven de éstos es información con presunción constitucional de relevancia pública.”</a:t>
            </a:r>
            <a:endParaRPr sz="1700">
              <a:solidFill>
                <a:srgbClr val="6F7271"/>
              </a:solidFill>
              <a:latin typeface="Montserrat Medium"/>
              <a:ea typeface="Montserrat Medium"/>
              <a:cs typeface="Montserrat Medium"/>
              <a:sym typeface="Montserrat Medium"/>
            </a:endParaRPr>
          </a:p>
        </p:txBody>
      </p:sp>
      <p:sp>
        <p:nvSpPr>
          <p:cNvPr id="472" name="Google Shape;472;g1e07eed4896_0_475"/>
          <p:cNvSpPr/>
          <p:nvPr/>
        </p:nvSpPr>
        <p:spPr>
          <a:xfrm>
            <a:off x="319450" y="2489775"/>
            <a:ext cx="3753000" cy="1146600"/>
          </a:xfrm>
          <a:prstGeom prst="frame">
            <a:avLst>
              <a:gd name="adj1" fmla="val 12500"/>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solidFill>
                  <a:srgbClr val="404040"/>
                </a:solidFill>
                <a:latin typeface="Montserrat"/>
                <a:ea typeface="Montserrat"/>
                <a:cs typeface="Montserrat"/>
                <a:sym typeface="Montserrat"/>
              </a:rPr>
              <a:t>FUNCIÓNPÚBLICA/CT/02/2022</a:t>
            </a:r>
            <a:endParaRPr sz="1600" b="1">
              <a:solidFill>
                <a:srgbClr val="404040"/>
              </a:solidFill>
              <a:latin typeface="Montserrat"/>
              <a:ea typeface="Montserrat"/>
              <a:cs typeface="Montserrat"/>
              <a:sym typeface="Montserrat"/>
            </a:endParaRPr>
          </a:p>
        </p:txBody>
      </p:sp>
      <p:sp>
        <p:nvSpPr>
          <p:cNvPr id="473" name="Google Shape;473;g1e07eed4896_0_475"/>
          <p:cNvSpPr txBox="1"/>
          <p:nvPr/>
        </p:nvSpPr>
        <p:spPr>
          <a:xfrm>
            <a:off x="4561150" y="4157325"/>
            <a:ext cx="7432800" cy="969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700">
                <a:solidFill>
                  <a:srgbClr val="6F7271"/>
                </a:solidFill>
                <a:highlight>
                  <a:srgbClr val="FFFFFF"/>
                </a:highlight>
                <a:latin typeface="Montserrat Medium"/>
                <a:ea typeface="Montserrat Medium"/>
                <a:cs typeface="Montserrat Medium"/>
                <a:sym typeface="Montserrat Medium"/>
              </a:rPr>
              <a:t>“El nombre de las personas físicas o morales que contraten con el Estado contenidos en los informes de resultados finales de actos de fiscalización son de carácter público.”</a:t>
            </a:r>
            <a:endParaRPr sz="1700">
              <a:solidFill>
                <a:srgbClr val="6F7271"/>
              </a:solidFill>
              <a:latin typeface="Montserrat Medium"/>
              <a:ea typeface="Montserrat Medium"/>
              <a:cs typeface="Montserrat Medium"/>
              <a:sym typeface="Montserrat Medium"/>
            </a:endParaRPr>
          </a:p>
        </p:txBody>
      </p:sp>
      <p:sp>
        <p:nvSpPr>
          <p:cNvPr id="474" name="Google Shape;474;g1e07eed4896_0_475"/>
          <p:cNvSpPr/>
          <p:nvPr/>
        </p:nvSpPr>
        <p:spPr>
          <a:xfrm>
            <a:off x="319450" y="4089975"/>
            <a:ext cx="3753000" cy="1146600"/>
          </a:xfrm>
          <a:prstGeom prst="frame">
            <a:avLst>
              <a:gd name="adj1" fmla="val 12500"/>
            </a:avLst>
          </a:prstGeom>
          <a:solidFill>
            <a:srgbClr val="BC945A"/>
          </a:solidFill>
          <a:ln w="9525"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solidFill>
                  <a:srgbClr val="404040"/>
                </a:solidFill>
                <a:latin typeface="Montserrat"/>
                <a:ea typeface="Montserrat"/>
                <a:cs typeface="Montserrat"/>
                <a:sym typeface="Montserrat"/>
              </a:rPr>
              <a:t>FUNCIÓNPÚBLICA/CT/03/2022</a:t>
            </a:r>
            <a:endParaRPr sz="1600" b="1">
              <a:solidFill>
                <a:srgbClr val="404040"/>
              </a:solidFill>
              <a:latin typeface="Montserrat"/>
              <a:ea typeface="Montserrat"/>
              <a:cs typeface="Montserrat"/>
              <a:sym typeface="Montserrat"/>
            </a:endParaRPr>
          </a:p>
        </p:txBody>
      </p:sp>
      <p:sp>
        <p:nvSpPr>
          <p:cNvPr id="475" name="Google Shape;475;g1e07eed4896_0_475"/>
          <p:cNvSpPr txBox="1"/>
          <p:nvPr/>
        </p:nvSpPr>
        <p:spPr>
          <a:xfrm>
            <a:off x="11270200" y="6549300"/>
            <a:ext cx="95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28</a:t>
            </a:r>
            <a:endParaRPr sz="1200">
              <a:solidFill>
                <a:srgbClr val="000000"/>
              </a:solidFill>
              <a:latin typeface="Montserrat"/>
              <a:ea typeface="Montserrat"/>
              <a:cs typeface="Montserrat"/>
              <a:sym typeface="Montserrat"/>
            </a:endParaRPr>
          </a:p>
        </p:txBody>
      </p:sp>
      <p:sp>
        <p:nvSpPr>
          <p:cNvPr id="476" name="Google Shape;476;g1e07eed4896_0_475"/>
          <p:cNvSpPr txBox="1"/>
          <p:nvPr/>
        </p:nvSpPr>
        <p:spPr>
          <a:xfrm>
            <a:off x="220375" y="5794950"/>
            <a:ext cx="999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000">
                <a:latin typeface="Montserrat"/>
                <a:ea typeface="Montserrat"/>
                <a:cs typeface="Montserrat"/>
                <a:sym typeface="Montserrat"/>
              </a:rPr>
              <a:t>Disponible para consulta en: </a:t>
            </a:r>
            <a:endParaRPr sz="1000">
              <a:latin typeface="Montserrat"/>
              <a:ea typeface="Montserrat"/>
              <a:cs typeface="Montserrat"/>
              <a:sym typeface="Montserrat"/>
            </a:endParaRPr>
          </a:p>
          <a:p>
            <a:pPr marL="0" lvl="0" indent="0" algn="l" rtl="0">
              <a:spcBef>
                <a:spcPts val="0"/>
              </a:spcBef>
              <a:spcAft>
                <a:spcPts val="0"/>
              </a:spcAft>
              <a:buNone/>
            </a:pPr>
            <a:r>
              <a:rPr lang="es-MX" sz="1000">
                <a:solidFill>
                  <a:schemeClr val="hlink"/>
                </a:solidFill>
                <a:uFill>
                  <a:noFill/>
                </a:uFill>
                <a:latin typeface="Montserrat"/>
                <a:ea typeface="Montserrat"/>
                <a:cs typeface="Montserrat"/>
                <a:sym typeface="Montserrat"/>
                <a:hlinkClick r:id="rId4"/>
              </a:rPr>
              <a:t>https://www.gob.mx/cms/uploads/attachment/file/786257/RESOLUCI_N_DE_LA_CUADRAGESIMA_SEXTA_SESI_N_ORDINARIA_DEL_COMIT__DE_TRANSPARENCIA.pdf</a:t>
            </a:r>
            <a:r>
              <a:rPr lang="es-MX" sz="1000">
                <a:latin typeface="Montserrat"/>
                <a:ea typeface="Montserrat"/>
                <a:cs typeface="Montserrat"/>
                <a:sym typeface="Montserrat"/>
              </a:rPr>
              <a:t> </a:t>
            </a:r>
            <a:endParaRPr sz="10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e07eed4896_0_19"/>
          <p:cNvSpPr txBox="1"/>
          <p:nvPr/>
        </p:nvSpPr>
        <p:spPr>
          <a:xfrm>
            <a:off x="5496550" y="2383550"/>
            <a:ext cx="6695400" cy="169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MX" sz="2500" b="1">
                <a:solidFill>
                  <a:srgbClr val="6E152E"/>
                </a:solidFill>
                <a:latin typeface="Montserrat SemiBold"/>
                <a:ea typeface="Montserrat SemiBold"/>
                <a:cs typeface="Montserrat SemiBold"/>
                <a:sym typeface="Montserrat SemiBold"/>
              </a:rPr>
              <a:t>Principios constitucionales que rigen el derecho de acceso a la información </a:t>
            </a:r>
            <a:endParaRPr sz="2500" b="1">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a:solidFill>
                <a:srgbClr val="6E152E"/>
              </a:solidFill>
              <a:latin typeface="Montserrat SemiBold"/>
              <a:ea typeface="Montserrat SemiBold"/>
              <a:cs typeface="Montserrat SemiBold"/>
              <a:sym typeface="Montserrat SemiBold"/>
            </a:endParaRPr>
          </a:p>
        </p:txBody>
      </p:sp>
      <p:sp>
        <p:nvSpPr>
          <p:cNvPr id="135" name="Google Shape;135;g1e07eed4896_0_19"/>
          <p:cNvSpPr txBox="1"/>
          <p:nvPr/>
        </p:nvSpPr>
        <p:spPr>
          <a:xfrm>
            <a:off x="11346400" y="6549300"/>
            <a:ext cx="845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2</a:t>
            </a:r>
            <a:endParaRPr sz="1200">
              <a:solidFill>
                <a:srgbClr val="000000"/>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1fcd803ee43_1_0"/>
          <p:cNvPicPr preferRelativeResize="0"/>
          <p:nvPr/>
        </p:nvPicPr>
        <p:blipFill rotWithShape="1">
          <a:blip r:embed="rId3">
            <a:alphaModFix/>
          </a:blip>
          <a:srcRect/>
          <a:stretch/>
        </p:blipFill>
        <p:spPr>
          <a:xfrm>
            <a:off x="8367336" y="189372"/>
            <a:ext cx="3626508" cy="719236"/>
          </a:xfrm>
          <a:prstGeom prst="rect">
            <a:avLst/>
          </a:prstGeom>
          <a:noFill/>
          <a:ln>
            <a:noFill/>
          </a:ln>
        </p:spPr>
      </p:pic>
      <p:sp>
        <p:nvSpPr>
          <p:cNvPr id="483" name="Google Shape;483;g1fcd803ee43_1_0"/>
          <p:cNvSpPr txBox="1"/>
          <p:nvPr/>
        </p:nvSpPr>
        <p:spPr>
          <a:xfrm>
            <a:off x="319450" y="275825"/>
            <a:ext cx="7206300" cy="86190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s-MX" sz="2200" b="1">
                <a:solidFill>
                  <a:srgbClr val="404040"/>
                </a:solidFill>
                <a:latin typeface="Montserrat"/>
                <a:ea typeface="Montserrat"/>
                <a:cs typeface="Montserrat"/>
                <a:sym typeface="Montserrat"/>
              </a:rPr>
              <a:t>Criterios para atención de solicitudes de acceso a la información </a:t>
            </a:r>
            <a:endParaRPr sz="2200" b="1">
              <a:solidFill>
                <a:srgbClr val="404040"/>
              </a:solidFill>
              <a:latin typeface="Montserrat"/>
              <a:ea typeface="Montserrat"/>
              <a:cs typeface="Montserrat"/>
              <a:sym typeface="Montserrat"/>
            </a:endParaRPr>
          </a:p>
        </p:txBody>
      </p:sp>
      <p:sp>
        <p:nvSpPr>
          <p:cNvPr id="484" name="Google Shape;484;g1fcd803ee43_1_0"/>
          <p:cNvSpPr txBox="1"/>
          <p:nvPr/>
        </p:nvSpPr>
        <p:spPr>
          <a:xfrm>
            <a:off x="4561150" y="1651575"/>
            <a:ext cx="7432800" cy="708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dirty="0">
                <a:solidFill>
                  <a:srgbClr val="6F7271"/>
                </a:solidFill>
                <a:highlight>
                  <a:srgbClr val="FFFFFF"/>
                </a:highlight>
                <a:latin typeface="Montserrat Medium"/>
                <a:ea typeface="Montserrat Medium"/>
                <a:cs typeface="Montserrat Medium"/>
                <a:sym typeface="Montserrat Medium"/>
              </a:rPr>
              <a:t>“Cuenta de correo electrónico institucional para fines de acceso a la información.”</a:t>
            </a:r>
            <a:endParaRPr sz="1700" dirty="0">
              <a:solidFill>
                <a:srgbClr val="6F7271"/>
              </a:solidFill>
              <a:latin typeface="Montserrat Medium"/>
              <a:ea typeface="Montserrat Medium"/>
              <a:cs typeface="Montserrat Medium"/>
              <a:sym typeface="Montserrat Medium"/>
            </a:endParaRPr>
          </a:p>
        </p:txBody>
      </p:sp>
      <p:sp>
        <p:nvSpPr>
          <p:cNvPr id="485" name="Google Shape;485;g1fcd803ee43_1_0"/>
          <p:cNvSpPr/>
          <p:nvPr/>
        </p:nvSpPr>
        <p:spPr>
          <a:xfrm>
            <a:off x="319450" y="1727775"/>
            <a:ext cx="3753000" cy="7080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solidFill>
                  <a:srgbClr val="404040"/>
                </a:solidFill>
                <a:latin typeface="Montserrat"/>
                <a:ea typeface="Montserrat"/>
                <a:cs typeface="Montserrat"/>
                <a:sym typeface="Montserrat"/>
              </a:rPr>
              <a:t>FUNCIÓNPÚBLICA/CT/01/2023</a:t>
            </a:r>
            <a:endParaRPr sz="1600">
              <a:solidFill>
                <a:srgbClr val="404040"/>
              </a:solidFill>
              <a:latin typeface="Montserrat SemiBold"/>
              <a:ea typeface="Montserrat SemiBold"/>
              <a:cs typeface="Montserrat SemiBold"/>
              <a:sym typeface="Montserrat SemiBold"/>
            </a:endParaRPr>
          </a:p>
        </p:txBody>
      </p:sp>
      <p:sp>
        <p:nvSpPr>
          <p:cNvPr id="486" name="Google Shape;486;g1fcd803ee43_1_0"/>
          <p:cNvSpPr txBox="1"/>
          <p:nvPr/>
        </p:nvSpPr>
        <p:spPr>
          <a:xfrm>
            <a:off x="4561150" y="3090075"/>
            <a:ext cx="7432800" cy="708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700" dirty="0">
                <a:solidFill>
                  <a:srgbClr val="6F7271"/>
                </a:solidFill>
                <a:highlight>
                  <a:srgbClr val="FFFFFF"/>
                </a:highlight>
                <a:latin typeface="Montserrat Medium"/>
                <a:ea typeface="Montserrat Medium"/>
                <a:cs typeface="Montserrat Medium"/>
                <a:sym typeface="Montserrat Medium"/>
              </a:rPr>
              <a:t>“Casos en que no se dará trámite a una solicitud de acceso a la información.”</a:t>
            </a:r>
            <a:endParaRPr sz="1700" dirty="0">
              <a:solidFill>
                <a:srgbClr val="6F7271"/>
              </a:solidFill>
              <a:latin typeface="Montserrat Medium"/>
              <a:ea typeface="Montserrat Medium"/>
              <a:cs typeface="Montserrat Medium"/>
              <a:sym typeface="Montserrat Medium"/>
            </a:endParaRPr>
          </a:p>
        </p:txBody>
      </p:sp>
      <p:sp>
        <p:nvSpPr>
          <p:cNvPr id="487" name="Google Shape;487;g1fcd803ee43_1_0"/>
          <p:cNvSpPr/>
          <p:nvPr/>
        </p:nvSpPr>
        <p:spPr>
          <a:xfrm>
            <a:off x="319450" y="3084525"/>
            <a:ext cx="3753000" cy="719100"/>
          </a:xfrm>
          <a:prstGeom prst="frame">
            <a:avLst>
              <a:gd name="adj1" fmla="val 12500"/>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solidFill>
                  <a:srgbClr val="404040"/>
                </a:solidFill>
                <a:latin typeface="Montserrat"/>
                <a:ea typeface="Montserrat"/>
                <a:cs typeface="Montserrat"/>
                <a:sym typeface="Montserrat"/>
              </a:rPr>
              <a:t>FUNCIÓNPÚBLICA/CT/02/2023</a:t>
            </a:r>
            <a:endParaRPr sz="1600" b="1">
              <a:solidFill>
                <a:srgbClr val="404040"/>
              </a:solidFill>
              <a:latin typeface="Montserrat"/>
              <a:ea typeface="Montserrat"/>
              <a:cs typeface="Montserrat"/>
              <a:sym typeface="Montserrat"/>
            </a:endParaRPr>
          </a:p>
        </p:txBody>
      </p:sp>
      <p:sp>
        <p:nvSpPr>
          <p:cNvPr id="488" name="Google Shape;488;g1fcd803ee43_1_0"/>
          <p:cNvSpPr txBox="1"/>
          <p:nvPr/>
        </p:nvSpPr>
        <p:spPr>
          <a:xfrm>
            <a:off x="11270200" y="6549300"/>
            <a:ext cx="95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2</a:t>
            </a:r>
            <a:r>
              <a:rPr lang="es-MX" sz="1200">
                <a:latin typeface="Montserrat"/>
                <a:ea typeface="Montserrat"/>
                <a:cs typeface="Montserrat"/>
                <a:sym typeface="Montserrat"/>
              </a:rPr>
              <a:t>9</a:t>
            </a:r>
            <a:endParaRPr sz="1200">
              <a:solidFill>
                <a:srgbClr val="000000"/>
              </a:solidFill>
              <a:latin typeface="Montserrat"/>
              <a:ea typeface="Montserrat"/>
              <a:cs typeface="Montserrat"/>
              <a:sym typeface="Montserrat"/>
            </a:endParaRPr>
          </a:p>
        </p:txBody>
      </p:sp>
      <p:sp>
        <p:nvSpPr>
          <p:cNvPr id="489" name="Google Shape;489;g1fcd803ee43_1_0"/>
          <p:cNvSpPr txBox="1"/>
          <p:nvPr/>
        </p:nvSpPr>
        <p:spPr>
          <a:xfrm>
            <a:off x="319450" y="4159258"/>
            <a:ext cx="11674394" cy="10464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600"/>
              </a:spcAft>
              <a:buNone/>
            </a:pPr>
            <a:r>
              <a:rPr lang="es-MX" sz="1700" dirty="0" smtClean="0">
                <a:solidFill>
                  <a:srgbClr val="6F7271"/>
                </a:solidFill>
                <a:highlight>
                  <a:srgbClr val="FFFFFF"/>
                </a:highlight>
                <a:latin typeface="Montserrat Medium"/>
                <a:ea typeface="Montserrat Medium"/>
                <a:cs typeface="Montserrat Medium"/>
                <a:sym typeface="Montserrat Medium"/>
              </a:rPr>
              <a:t>Los criterios emitidos por el Comité de Transparencia se encuentran disponible </a:t>
            </a:r>
            <a:r>
              <a:rPr lang="es-MX" sz="1700" dirty="0">
                <a:solidFill>
                  <a:srgbClr val="6F7271"/>
                </a:solidFill>
                <a:highlight>
                  <a:srgbClr val="FFFFFF"/>
                </a:highlight>
                <a:latin typeface="Montserrat Medium"/>
                <a:ea typeface="Montserrat Medium"/>
                <a:cs typeface="Montserrat Medium"/>
                <a:sym typeface="Montserrat Medium"/>
              </a:rPr>
              <a:t>para consulta en: </a:t>
            </a:r>
            <a:endParaRPr sz="1700" dirty="0">
              <a:solidFill>
                <a:srgbClr val="6F7271"/>
              </a:solidFill>
              <a:highlight>
                <a:srgbClr val="FFFFFF"/>
              </a:highlight>
              <a:latin typeface="Montserrat Medium"/>
              <a:ea typeface="Montserrat Medium"/>
              <a:cs typeface="Montserrat Medium"/>
              <a:sym typeface="Montserrat Medium"/>
            </a:endParaRPr>
          </a:p>
          <a:p>
            <a:pPr lvl="0" algn="ctr"/>
            <a:r>
              <a:rPr lang="es-MX" sz="1700" dirty="0">
                <a:solidFill>
                  <a:schemeClr val="hlink"/>
                </a:solidFill>
                <a:highlight>
                  <a:srgbClr val="FFFFFF"/>
                </a:highlight>
                <a:uFill>
                  <a:noFill/>
                </a:uFill>
                <a:latin typeface="Montserrat Medium"/>
                <a:ea typeface="Montserrat Medium"/>
                <a:cs typeface="Montserrat Medium"/>
                <a:sym typeface="Montserrat Medium"/>
              </a:rPr>
              <a:t>https://portal-transparencia.funcionpublica.gob.mx/acceso-a-la-informacion/comite-de-transparencia/criterios-emitidos-por-el-comite-de-transparencia/</a:t>
            </a:r>
            <a:endParaRPr sz="1700" dirty="0">
              <a:solidFill>
                <a:srgbClr val="6F7271"/>
              </a:solidFill>
              <a:latin typeface="Montserrat Medium"/>
              <a:ea typeface="Montserrat Medium"/>
              <a:cs typeface="Montserrat Medium"/>
              <a:sym typeface="Montserrat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pic>
        <p:nvPicPr>
          <p:cNvPr id="495" name="Google Shape;495;p11"/>
          <p:cNvPicPr preferRelativeResize="0"/>
          <p:nvPr/>
        </p:nvPicPr>
        <p:blipFill rotWithShape="1">
          <a:blip r:embed="rId4">
            <a:alphaModFix/>
          </a:blip>
          <a:srcRect/>
          <a:stretch/>
        </p:blipFill>
        <p:spPr>
          <a:xfrm>
            <a:off x="3590154" y="5222715"/>
            <a:ext cx="5011693" cy="962465"/>
          </a:xfrm>
          <a:prstGeom prst="rect">
            <a:avLst/>
          </a:prstGeom>
          <a:noFill/>
          <a:ln>
            <a:noFill/>
          </a:ln>
        </p:spPr>
      </p:pic>
      <p:sp>
        <p:nvSpPr>
          <p:cNvPr id="496" name="Google Shape;496;p11"/>
          <p:cNvSpPr txBox="1"/>
          <p:nvPr/>
        </p:nvSpPr>
        <p:spPr>
          <a:xfrm>
            <a:off x="1114322" y="3148047"/>
            <a:ext cx="10126800" cy="5619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None/>
            </a:pPr>
            <a:r>
              <a:rPr lang="es-MX" sz="4100">
                <a:solidFill>
                  <a:srgbClr val="FFFFFF"/>
                </a:solidFill>
                <a:latin typeface="Montserrat Medium"/>
                <a:ea typeface="Montserrat Medium"/>
                <a:cs typeface="Montserrat Medium"/>
                <a:sym typeface="Montserrat Medium"/>
              </a:rPr>
              <a:t>¡Gracias!</a:t>
            </a:r>
            <a:endParaRPr sz="4100">
              <a:solidFill>
                <a:srgbClr val="FFFFFF"/>
              </a:solidFill>
              <a:latin typeface="Montserrat Medium"/>
              <a:ea typeface="Montserrat Medium"/>
              <a:cs typeface="Montserrat Medium"/>
              <a:sym typeface="Montserrat Medium"/>
            </a:endParaRPr>
          </a:p>
        </p:txBody>
      </p:sp>
      <p:sp>
        <p:nvSpPr>
          <p:cNvPr id="497" name="Google Shape;497;p11"/>
          <p:cNvSpPr txBox="1"/>
          <p:nvPr/>
        </p:nvSpPr>
        <p:spPr>
          <a:xfrm>
            <a:off x="96000" y="4053025"/>
            <a:ext cx="70461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600" b="1" dirty="0">
                <a:solidFill>
                  <a:srgbClr val="EFEFEF"/>
                </a:solidFill>
                <a:latin typeface="Montserrat"/>
                <a:ea typeface="Montserrat"/>
                <a:cs typeface="Montserrat"/>
                <a:sym typeface="Montserrat"/>
              </a:rPr>
              <a:t>Grethel Pilgram Santos </a:t>
            </a:r>
            <a:endParaRPr sz="1600" b="1"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Directora General de Transparencia y Gobierno Abierto</a:t>
            </a:r>
            <a:endParaRPr sz="1600"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Correo: </a:t>
            </a:r>
            <a:r>
              <a:rPr lang="es-MX" sz="1600" dirty="0">
                <a:solidFill>
                  <a:srgbClr val="EFEFEF"/>
                </a:solidFill>
                <a:uFill>
                  <a:noFill/>
                </a:uFill>
                <a:latin typeface="Montserrat"/>
                <a:ea typeface="Montserrat"/>
                <a:cs typeface="Montserrat"/>
                <a:sym typeface="Montserra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grethel.pilgram@funcionpublica.gob.mx</a:t>
            </a:r>
            <a:endParaRPr sz="1600"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Teléfono: 55 2000 3000 Ext. 1057, 1174, 1549</a:t>
            </a:r>
            <a:endParaRPr sz="1600" dirty="0">
              <a:solidFill>
                <a:srgbClr val="EFEFE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6"/>
          <p:cNvPicPr preferRelativeResize="0"/>
          <p:nvPr/>
        </p:nvPicPr>
        <p:blipFill rotWithShape="1">
          <a:blip r:embed="rId4">
            <a:alphaModFix/>
          </a:blip>
          <a:srcRect/>
          <a:stretch/>
        </p:blipFill>
        <p:spPr>
          <a:xfrm>
            <a:off x="8367336" y="189372"/>
            <a:ext cx="3626507" cy="719236"/>
          </a:xfrm>
          <a:prstGeom prst="rect">
            <a:avLst/>
          </a:prstGeom>
          <a:noFill/>
          <a:ln>
            <a:noFill/>
          </a:ln>
        </p:spPr>
      </p:pic>
      <p:pic>
        <p:nvPicPr>
          <p:cNvPr id="141" name="Google Shape;141;p6"/>
          <p:cNvPicPr preferRelativeResize="0"/>
          <p:nvPr/>
        </p:nvPicPr>
        <p:blipFill rotWithShape="1">
          <a:blip r:embed="rId5">
            <a:alphaModFix/>
          </a:blip>
          <a:srcRect/>
          <a:stretch/>
        </p:blipFill>
        <p:spPr>
          <a:xfrm>
            <a:off x="468612" y="3445924"/>
            <a:ext cx="682714" cy="638876"/>
          </a:xfrm>
          <a:prstGeom prst="rect">
            <a:avLst/>
          </a:prstGeom>
          <a:noFill/>
          <a:ln>
            <a:noFill/>
          </a:ln>
        </p:spPr>
      </p:pic>
      <p:sp>
        <p:nvSpPr>
          <p:cNvPr id="142" name="Google Shape;142;p6"/>
          <p:cNvSpPr/>
          <p:nvPr/>
        </p:nvSpPr>
        <p:spPr>
          <a:xfrm>
            <a:off x="1765200" y="1515759"/>
            <a:ext cx="8318100" cy="6000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b="0" i="0" u="none" strike="noStrike" cap="none">
                <a:solidFill>
                  <a:srgbClr val="6F7271"/>
                </a:solidFill>
                <a:latin typeface="Montserrat"/>
                <a:ea typeface="Montserrat"/>
                <a:cs typeface="Montserrat"/>
                <a:sym typeface="Montserrat"/>
              </a:rPr>
              <a:t>Toda la información es </a:t>
            </a:r>
            <a:r>
              <a:rPr lang="es-MX" sz="1800" b="1" i="0" u="none" strike="noStrike" cap="none">
                <a:solidFill>
                  <a:srgbClr val="6F7271"/>
                </a:solidFill>
                <a:latin typeface="Montserrat"/>
                <a:ea typeface="Montserrat"/>
                <a:cs typeface="Montserrat"/>
                <a:sym typeface="Montserrat"/>
              </a:rPr>
              <a:t>pública. </a:t>
            </a:r>
            <a:endParaRPr sz="1800" b="1" i="0" u="none" strike="noStrike" cap="none">
              <a:solidFill>
                <a:srgbClr val="6F7271"/>
              </a:solidFill>
              <a:latin typeface="Montserrat"/>
              <a:ea typeface="Montserrat"/>
              <a:cs typeface="Montserrat"/>
              <a:sym typeface="Montserrat"/>
            </a:endParaRPr>
          </a:p>
        </p:txBody>
      </p:sp>
      <p:sp>
        <p:nvSpPr>
          <p:cNvPr id="143" name="Google Shape;143;p6"/>
          <p:cNvSpPr/>
          <p:nvPr/>
        </p:nvSpPr>
        <p:spPr>
          <a:xfrm>
            <a:off x="3486025" y="4527450"/>
            <a:ext cx="6673500" cy="1287000"/>
          </a:xfrm>
          <a:prstGeom prst="chevron">
            <a:avLst>
              <a:gd name="adj" fmla="val 50000"/>
            </a:avLst>
          </a:prstGeom>
          <a:solidFill>
            <a:srgbClr val="6E152E"/>
          </a:solidFill>
          <a:ln w="19050"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MX" sz="1800">
                <a:solidFill>
                  <a:srgbClr val="FFFFFF"/>
                </a:solidFill>
                <a:latin typeface="Montserrat Medium"/>
                <a:ea typeface="Montserrat Medium"/>
                <a:cs typeface="Montserrat Medium"/>
                <a:sym typeface="Montserrat Medium"/>
              </a:rPr>
              <a:t>Solo podrá reservarse por razones de </a:t>
            </a:r>
            <a:r>
              <a:rPr lang="es-MX" sz="1800" b="0" i="0" u="none" strike="noStrike" cap="none">
                <a:solidFill>
                  <a:srgbClr val="FFFFFF"/>
                </a:solidFill>
                <a:latin typeface="Montserrat Medium"/>
                <a:ea typeface="Montserrat Medium"/>
                <a:cs typeface="Montserrat Medium"/>
                <a:sym typeface="Montserrat Medium"/>
              </a:rPr>
              <a:t>interés público y seguridad nacional</a:t>
            </a:r>
            <a:r>
              <a:rPr lang="es-MX" sz="1800">
                <a:solidFill>
                  <a:srgbClr val="FFFFFF"/>
                </a:solidFill>
                <a:latin typeface="Montserrat Medium"/>
                <a:ea typeface="Montserrat Medium"/>
                <a:cs typeface="Montserrat Medium"/>
                <a:sym typeface="Montserrat Medium"/>
              </a:rPr>
              <a:t> en los términos que fijen las leyes (información reservada). </a:t>
            </a:r>
            <a:endParaRPr sz="1800" b="0" i="0" u="none" strike="noStrike" cap="none">
              <a:solidFill>
                <a:srgbClr val="FFFFFF"/>
              </a:solidFill>
              <a:latin typeface="Montserrat Medium"/>
              <a:ea typeface="Montserrat Medium"/>
              <a:cs typeface="Montserrat Medium"/>
              <a:sym typeface="Montserrat Medium"/>
            </a:endParaRPr>
          </a:p>
        </p:txBody>
      </p:sp>
      <p:sp>
        <p:nvSpPr>
          <p:cNvPr id="144" name="Google Shape;144;p6"/>
          <p:cNvSpPr/>
          <p:nvPr/>
        </p:nvSpPr>
        <p:spPr>
          <a:xfrm>
            <a:off x="1765200" y="2420324"/>
            <a:ext cx="8318100" cy="6000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b="0" i="0" u="none" strike="noStrike" cap="none">
                <a:solidFill>
                  <a:srgbClr val="6F7271"/>
                </a:solidFill>
                <a:latin typeface="Montserrat"/>
                <a:ea typeface="Montserrat"/>
                <a:cs typeface="Montserrat"/>
                <a:sym typeface="Montserrat"/>
              </a:rPr>
              <a:t>No se debe acreditar </a:t>
            </a:r>
            <a:r>
              <a:rPr lang="es-MX" sz="1800" b="1" i="0" u="none" strike="noStrike" cap="none">
                <a:solidFill>
                  <a:srgbClr val="6F7271"/>
                </a:solidFill>
                <a:latin typeface="Montserrat"/>
                <a:ea typeface="Montserrat"/>
                <a:cs typeface="Montserrat"/>
                <a:sym typeface="Montserrat"/>
              </a:rPr>
              <a:t>interés</a:t>
            </a:r>
            <a:r>
              <a:rPr lang="es-MX" sz="1800" b="1">
                <a:solidFill>
                  <a:srgbClr val="6F7271"/>
                </a:solidFill>
                <a:latin typeface="Montserrat"/>
                <a:ea typeface="Montserrat"/>
                <a:cs typeface="Montserrat"/>
                <a:sym typeface="Montserrat"/>
              </a:rPr>
              <a:t> jurídico</a:t>
            </a:r>
            <a:r>
              <a:rPr lang="es-MX" sz="1800" b="1" i="0" u="none" strike="noStrike" cap="none">
                <a:solidFill>
                  <a:srgbClr val="6F7271"/>
                </a:solidFill>
                <a:latin typeface="Montserrat"/>
                <a:ea typeface="Montserrat"/>
                <a:cs typeface="Montserrat"/>
                <a:sym typeface="Montserrat"/>
              </a:rPr>
              <a:t>. </a:t>
            </a:r>
            <a:endParaRPr sz="1800" b="1" i="0" u="none" strike="noStrike" cap="none">
              <a:solidFill>
                <a:srgbClr val="6F7271"/>
              </a:solidFill>
              <a:latin typeface="Montserrat"/>
              <a:ea typeface="Montserrat"/>
              <a:cs typeface="Montserrat"/>
              <a:sym typeface="Montserrat"/>
            </a:endParaRPr>
          </a:p>
        </p:txBody>
      </p:sp>
      <p:pic>
        <p:nvPicPr>
          <p:cNvPr id="145" name="Google Shape;145;p6"/>
          <p:cNvPicPr preferRelativeResize="0"/>
          <p:nvPr/>
        </p:nvPicPr>
        <p:blipFill rotWithShape="1">
          <a:blip r:embed="rId6">
            <a:alphaModFix/>
          </a:blip>
          <a:srcRect/>
          <a:stretch/>
        </p:blipFill>
        <p:spPr>
          <a:xfrm>
            <a:off x="468612" y="2487948"/>
            <a:ext cx="682714" cy="638876"/>
          </a:xfrm>
          <a:prstGeom prst="rect">
            <a:avLst/>
          </a:prstGeom>
          <a:noFill/>
          <a:ln>
            <a:noFill/>
          </a:ln>
        </p:spPr>
      </p:pic>
      <p:sp>
        <p:nvSpPr>
          <p:cNvPr id="146" name="Google Shape;146;p6"/>
          <p:cNvSpPr/>
          <p:nvPr/>
        </p:nvSpPr>
        <p:spPr>
          <a:xfrm>
            <a:off x="374150" y="232475"/>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a:solidFill>
                  <a:srgbClr val="FFFFFF"/>
                </a:solidFill>
                <a:latin typeface="Montserrat"/>
                <a:ea typeface="Montserrat"/>
                <a:cs typeface="Montserrat"/>
                <a:sym typeface="Montserrat"/>
              </a:rPr>
              <a:t>Artículo 6 de la Constitución Política de los Estados Unidos Mexicanos</a:t>
            </a:r>
            <a:endParaRPr sz="2000" b="0" i="0" u="none" strike="noStrike" cap="none">
              <a:solidFill>
                <a:srgbClr val="FFFFFF"/>
              </a:solidFill>
              <a:latin typeface="Montserrat Medium"/>
              <a:ea typeface="Montserrat Medium"/>
              <a:cs typeface="Montserrat Medium"/>
              <a:sym typeface="Montserrat Medium"/>
            </a:endParaRPr>
          </a:p>
        </p:txBody>
      </p:sp>
      <p:sp>
        <p:nvSpPr>
          <p:cNvPr id="147" name="Google Shape;147;p6"/>
          <p:cNvSpPr/>
          <p:nvPr/>
        </p:nvSpPr>
        <p:spPr>
          <a:xfrm>
            <a:off x="1765200" y="3410925"/>
            <a:ext cx="8318100" cy="6000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b="0" i="0" u="none" strike="noStrike" cap="none">
                <a:solidFill>
                  <a:srgbClr val="6F7271"/>
                </a:solidFill>
                <a:latin typeface="Montserrat"/>
                <a:ea typeface="Montserrat"/>
                <a:cs typeface="Montserrat"/>
                <a:sym typeface="Montserrat"/>
              </a:rPr>
              <a:t>El acceso a la información se da </a:t>
            </a:r>
            <a:r>
              <a:rPr lang="es-MX" sz="1800" b="1" i="0" u="none" strike="noStrike" cap="none">
                <a:solidFill>
                  <a:srgbClr val="6F7271"/>
                </a:solidFill>
                <a:latin typeface="Montserrat"/>
                <a:ea typeface="Montserrat"/>
                <a:cs typeface="Montserrat"/>
                <a:sym typeface="Montserrat"/>
              </a:rPr>
              <a:t>a través de documentos</a:t>
            </a:r>
            <a:r>
              <a:rPr lang="es-MX" sz="1800" b="1">
                <a:solidFill>
                  <a:srgbClr val="6F7271"/>
                </a:solidFill>
                <a:latin typeface="Montserrat"/>
                <a:ea typeface="Montserrat"/>
                <a:cs typeface="Montserrat"/>
                <a:sym typeface="Montserrat"/>
              </a:rPr>
              <a:t>.</a:t>
            </a:r>
            <a:r>
              <a:rPr lang="es-MX" sz="1800">
                <a:solidFill>
                  <a:srgbClr val="6F7271"/>
                </a:solidFill>
                <a:latin typeface="Montserrat"/>
                <a:ea typeface="Montserrat"/>
                <a:cs typeface="Montserrat"/>
                <a:sym typeface="Montserrat"/>
              </a:rPr>
              <a:t> </a:t>
            </a:r>
            <a:endParaRPr sz="1800" b="0" i="0" u="none" strike="noStrike" cap="none">
              <a:solidFill>
                <a:srgbClr val="6F7271"/>
              </a:solidFill>
              <a:latin typeface="Montserrat"/>
              <a:ea typeface="Montserrat"/>
              <a:cs typeface="Montserrat"/>
              <a:sym typeface="Montserrat"/>
            </a:endParaRPr>
          </a:p>
        </p:txBody>
      </p:sp>
      <p:pic>
        <p:nvPicPr>
          <p:cNvPr id="148" name="Google Shape;148;p6"/>
          <p:cNvPicPr preferRelativeResize="0"/>
          <p:nvPr/>
        </p:nvPicPr>
        <p:blipFill rotWithShape="1">
          <a:blip r:embed="rId7">
            <a:alphaModFix/>
          </a:blip>
          <a:srcRect/>
          <a:stretch/>
        </p:blipFill>
        <p:spPr>
          <a:xfrm>
            <a:off x="450350" y="1506225"/>
            <a:ext cx="719226" cy="719226"/>
          </a:xfrm>
          <a:prstGeom prst="rect">
            <a:avLst/>
          </a:prstGeom>
          <a:noFill/>
          <a:ln>
            <a:noFill/>
          </a:ln>
        </p:spPr>
      </p:pic>
      <p:sp>
        <p:nvSpPr>
          <p:cNvPr id="149" name="Google Shape;149;p6"/>
          <p:cNvSpPr/>
          <p:nvPr/>
        </p:nvSpPr>
        <p:spPr>
          <a:xfrm>
            <a:off x="1840200" y="4527450"/>
            <a:ext cx="2020500" cy="1287000"/>
          </a:xfrm>
          <a:prstGeom prst="homePlate">
            <a:avLst>
              <a:gd name="adj" fmla="val 50000"/>
            </a:avLst>
          </a:prstGeom>
          <a:solidFill>
            <a:srgbClr val="DEC9A2"/>
          </a:solidFill>
          <a:ln w="9525"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MX" sz="1800" b="0" i="0" u="none" strike="noStrike" cap="none">
                <a:solidFill>
                  <a:srgbClr val="434343"/>
                </a:solidFill>
                <a:latin typeface="Montserrat SemiBold"/>
                <a:ea typeface="Montserrat SemiBold"/>
                <a:cs typeface="Montserrat SemiBold"/>
                <a:sym typeface="Montserrat SemiBold"/>
              </a:rPr>
              <a:t>Excepciones </a:t>
            </a:r>
            <a:endParaRPr sz="1800" b="0" i="0" u="none" strike="noStrike" cap="none">
              <a:solidFill>
                <a:srgbClr val="434343"/>
              </a:solidFill>
              <a:latin typeface="Montserrat SemiBold"/>
              <a:ea typeface="Montserrat SemiBold"/>
              <a:cs typeface="Montserrat SemiBold"/>
              <a:sym typeface="Montserrat SemiBold"/>
            </a:endParaRPr>
          </a:p>
        </p:txBody>
      </p:sp>
      <p:pic>
        <p:nvPicPr>
          <p:cNvPr id="150" name="Google Shape;150;p6"/>
          <p:cNvPicPr preferRelativeResize="0"/>
          <p:nvPr/>
        </p:nvPicPr>
        <p:blipFill rotWithShape="1">
          <a:blip r:embed="rId8">
            <a:alphaModFix/>
          </a:blip>
          <a:srcRect/>
          <a:stretch/>
        </p:blipFill>
        <p:spPr>
          <a:xfrm>
            <a:off x="468600" y="4744800"/>
            <a:ext cx="852300" cy="852300"/>
          </a:xfrm>
          <a:prstGeom prst="rect">
            <a:avLst/>
          </a:prstGeom>
          <a:noFill/>
          <a:ln>
            <a:noFill/>
          </a:ln>
        </p:spPr>
      </p:pic>
      <p:sp>
        <p:nvSpPr>
          <p:cNvPr id="151" name="Google Shape;151;p6"/>
          <p:cNvSpPr txBox="1"/>
          <p:nvPr/>
        </p:nvSpPr>
        <p:spPr>
          <a:xfrm>
            <a:off x="11346400" y="6549300"/>
            <a:ext cx="852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3</a:t>
            </a:r>
            <a:endParaRPr sz="120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1e07eed4896_0_37"/>
          <p:cNvPicPr preferRelativeResize="0"/>
          <p:nvPr/>
        </p:nvPicPr>
        <p:blipFill rotWithShape="1">
          <a:blip r:embed="rId3">
            <a:alphaModFix/>
          </a:blip>
          <a:srcRect/>
          <a:stretch/>
        </p:blipFill>
        <p:spPr>
          <a:xfrm>
            <a:off x="8367336" y="189372"/>
            <a:ext cx="3626507" cy="719236"/>
          </a:xfrm>
          <a:prstGeom prst="rect">
            <a:avLst/>
          </a:prstGeom>
          <a:noFill/>
          <a:ln>
            <a:noFill/>
          </a:ln>
        </p:spPr>
      </p:pic>
      <p:sp>
        <p:nvSpPr>
          <p:cNvPr id="158" name="Google Shape;158;g1e07eed4896_0_37"/>
          <p:cNvSpPr/>
          <p:nvPr/>
        </p:nvSpPr>
        <p:spPr>
          <a:xfrm>
            <a:off x="1765200" y="1525575"/>
            <a:ext cx="83181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a:solidFill>
                  <a:srgbClr val="6F7271"/>
                </a:solidFill>
                <a:latin typeface="Montserrat"/>
                <a:ea typeface="Montserrat"/>
                <a:cs typeface="Montserrat"/>
                <a:sym typeface="Montserrat"/>
              </a:rPr>
              <a:t>La información que se refiere a la vida privada y los </a:t>
            </a:r>
            <a:r>
              <a:rPr lang="es-MX" sz="1800" b="1">
                <a:solidFill>
                  <a:srgbClr val="6F7271"/>
                </a:solidFill>
                <a:latin typeface="Montserrat"/>
                <a:ea typeface="Montserrat"/>
                <a:cs typeface="Montserrat"/>
                <a:sym typeface="Montserrat"/>
              </a:rPr>
              <a:t>datos personales </a:t>
            </a:r>
            <a:r>
              <a:rPr lang="es-MX" sz="1800">
                <a:solidFill>
                  <a:srgbClr val="6F7271"/>
                </a:solidFill>
                <a:latin typeface="Montserrat"/>
                <a:ea typeface="Montserrat"/>
                <a:cs typeface="Montserrat"/>
                <a:sym typeface="Montserrat"/>
              </a:rPr>
              <a:t>será </a:t>
            </a:r>
            <a:r>
              <a:rPr lang="es-MX" sz="1800" b="1">
                <a:solidFill>
                  <a:srgbClr val="6F7271"/>
                </a:solidFill>
                <a:latin typeface="Montserrat"/>
                <a:ea typeface="Montserrat"/>
                <a:cs typeface="Montserrat"/>
                <a:sym typeface="Montserrat"/>
              </a:rPr>
              <a:t>protegida </a:t>
            </a:r>
            <a:r>
              <a:rPr lang="es-MX" sz="1800">
                <a:solidFill>
                  <a:srgbClr val="6F7271"/>
                </a:solidFill>
                <a:latin typeface="Montserrat"/>
                <a:ea typeface="Montserrat"/>
                <a:cs typeface="Montserrat"/>
                <a:sym typeface="Montserrat"/>
              </a:rPr>
              <a:t>en los términos y excepciones que fijen las leyes (información confidencial)</a:t>
            </a:r>
            <a:r>
              <a:rPr lang="es-MX" sz="1800" b="0" i="0" u="none" strike="noStrike" cap="none">
                <a:solidFill>
                  <a:srgbClr val="6F7271"/>
                </a:solidFill>
                <a:latin typeface="Montserrat"/>
                <a:ea typeface="Montserrat"/>
                <a:cs typeface="Montserrat"/>
                <a:sym typeface="Montserrat"/>
              </a:rPr>
              <a:t>.</a:t>
            </a:r>
            <a:endParaRPr sz="1800" b="0" i="0" u="none" strike="noStrike" cap="none">
              <a:solidFill>
                <a:srgbClr val="6F7271"/>
              </a:solidFill>
              <a:latin typeface="Montserrat"/>
              <a:ea typeface="Montserrat"/>
              <a:cs typeface="Montserrat"/>
              <a:sym typeface="Montserrat"/>
            </a:endParaRPr>
          </a:p>
        </p:txBody>
      </p:sp>
      <p:sp>
        <p:nvSpPr>
          <p:cNvPr id="159" name="Google Shape;159;g1e07eed4896_0_37"/>
          <p:cNvSpPr/>
          <p:nvPr/>
        </p:nvSpPr>
        <p:spPr>
          <a:xfrm>
            <a:off x="374150" y="232475"/>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a:solidFill>
                  <a:srgbClr val="FFFFFF"/>
                </a:solidFill>
                <a:latin typeface="Montserrat"/>
                <a:ea typeface="Montserrat"/>
                <a:cs typeface="Montserrat"/>
                <a:sym typeface="Montserrat"/>
              </a:rPr>
              <a:t>Artículo 6 de la Constitución Política de los Estados Unidos Mexicanos</a:t>
            </a:r>
            <a:endParaRPr sz="2000" b="0" i="0" u="none" strike="noStrike" cap="none">
              <a:solidFill>
                <a:srgbClr val="FFFFFF"/>
              </a:solidFill>
              <a:latin typeface="Montserrat Medium"/>
              <a:ea typeface="Montserrat Medium"/>
              <a:cs typeface="Montserrat Medium"/>
              <a:sym typeface="Montserrat Medium"/>
            </a:endParaRPr>
          </a:p>
        </p:txBody>
      </p:sp>
      <p:pic>
        <p:nvPicPr>
          <p:cNvPr id="160" name="Google Shape;160;g1e07eed4896_0_37"/>
          <p:cNvPicPr preferRelativeResize="0"/>
          <p:nvPr/>
        </p:nvPicPr>
        <p:blipFill>
          <a:blip r:embed="rId4">
            <a:alphaModFix/>
          </a:blip>
          <a:stretch>
            <a:fillRect/>
          </a:stretch>
        </p:blipFill>
        <p:spPr>
          <a:xfrm>
            <a:off x="468588" y="1543755"/>
            <a:ext cx="682725" cy="682725"/>
          </a:xfrm>
          <a:prstGeom prst="rect">
            <a:avLst/>
          </a:prstGeom>
          <a:noFill/>
          <a:ln>
            <a:noFill/>
          </a:ln>
        </p:spPr>
      </p:pic>
      <p:sp>
        <p:nvSpPr>
          <p:cNvPr id="161" name="Google Shape;161;g1e07eed4896_0_37"/>
          <p:cNvSpPr/>
          <p:nvPr/>
        </p:nvSpPr>
        <p:spPr>
          <a:xfrm>
            <a:off x="1765200" y="2621400"/>
            <a:ext cx="83181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a:solidFill>
                  <a:srgbClr val="6F7271"/>
                </a:solidFill>
                <a:latin typeface="Montserrat"/>
                <a:ea typeface="Montserrat"/>
                <a:cs typeface="Montserrat"/>
                <a:sym typeface="Montserrat"/>
              </a:rPr>
              <a:t>Los sujetos obligados deberán</a:t>
            </a:r>
            <a:r>
              <a:rPr lang="es-MX" sz="1800" b="1">
                <a:solidFill>
                  <a:srgbClr val="6F7271"/>
                </a:solidFill>
                <a:latin typeface="Montserrat"/>
                <a:ea typeface="Montserrat"/>
                <a:cs typeface="Montserrat"/>
                <a:sym typeface="Montserrat"/>
              </a:rPr>
              <a:t> preservar sus documentos completos y actualizados. </a:t>
            </a:r>
            <a:endParaRPr sz="1800" b="1" i="0" u="none" strike="noStrike" cap="none">
              <a:solidFill>
                <a:srgbClr val="6F7271"/>
              </a:solidFill>
              <a:latin typeface="Montserrat"/>
              <a:ea typeface="Montserrat"/>
              <a:cs typeface="Montserrat"/>
              <a:sym typeface="Montserrat"/>
            </a:endParaRPr>
          </a:p>
        </p:txBody>
      </p:sp>
      <p:pic>
        <p:nvPicPr>
          <p:cNvPr id="162" name="Google Shape;162;g1e07eed4896_0_37"/>
          <p:cNvPicPr preferRelativeResize="0"/>
          <p:nvPr/>
        </p:nvPicPr>
        <p:blipFill>
          <a:blip r:embed="rId5">
            <a:alphaModFix/>
          </a:blip>
          <a:stretch>
            <a:fillRect/>
          </a:stretch>
        </p:blipFill>
        <p:spPr>
          <a:xfrm>
            <a:off x="468588" y="2686772"/>
            <a:ext cx="682725" cy="682725"/>
          </a:xfrm>
          <a:prstGeom prst="rect">
            <a:avLst/>
          </a:prstGeom>
          <a:noFill/>
          <a:ln>
            <a:noFill/>
          </a:ln>
        </p:spPr>
      </p:pic>
      <p:sp>
        <p:nvSpPr>
          <p:cNvPr id="163" name="Google Shape;163;g1e07eed4896_0_37"/>
          <p:cNvSpPr txBox="1"/>
          <p:nvPr/>
        </p:nvSpPr>
        <p:spPr>
          <a:xfrm>
            <a:off x="1851000" y="3936138"/>
            <a:ext cx="8146500" cy="461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800">
                <a:solidFill>
                  <a:srgbClr val="6F7271"/>
                </a:solidFill>
                <a:latin typeface="Montserrat"/>
                <a:ea typeface="Montserrat"/>
                <a:cs typeface="Montserrat"/>
                <a:sym typeface="Montserrat"/>
              </a:rPr>
              <a:t>Se debe privilegiar la </a:t>
            </a:r>
            <a:r>
              <a:rPr lang="es-MX" sz="1800" b="1">
                <a:solidFill>
                  <a:srgbClr val="6F7271"/>
                </a:solidFill>
                <a:latin typeface="Montserrat"/>
                <a:ea typeface="Montserrat"/>
                <a:cs typeface="Montserrat"/>
                <a:sym typeface="Montserrat"/>
              </a:rPr>
              <a:t>gratuidad </a:t>
            </a:r>
            <a:r>
              <a:rPr lang="es-MX" sz="1800">
                <a:solidFill>
                  <a:srgbClr val="6F7271"/>
                </a:solidFill>
                <a:latin typeface="Montserrat"/>
                <a:ea typeface="Montserrat"/>
                <a:cs typeface="Montserrat"/>
                <a:sym typeface="Montserrat"/>
              </a:rPr>
              <a:t>del acceso a la información. </a:t>
            </a:r>
            <a:endParaRPr sz="1800">
              <a:solidFill>
                <a:srgbClr val="6F7271"/>
              </a:solidFill>
              <a:latin typeface="Montserrat"/>
              <a:ea typeface="Montserrat"/>
              <a:cs typeface="Montserrat"/>
              <a:sym typeface="Montserrat"/>
            </a:endParaRPr>
          </a:p>
        </p:txBody>
      </p:sp>
      <p:pic>
        <p:nvPicPr>
          <p:cNvPr id="164" name="Google Shape;164;g1e07eed4896_0_37"/>
          <p:cNvPicPr preferRelativeResize="0"/>
          <p:nvPr/>
        </p:nvPicPr>
        <p:blipFill>
          <a:blip r:embed="rId6">
            <a:alphaModFix/>
          </a:blip>
          <a:stretch>
            <a:fillRect/>
          </a:stretch>
        </p:blipFill>
        <p:spPr>
          <a:xfrm>
            <a:off x="468600" y="3829788"/>
            <a:ext cx="682725" cy="682746"/>
          </a:xfrm>
          <a:prstGeom prst="rect">
            <a:avLst/>
          </a:prstGeom>
          <a:noFill/>
          <a:ln>
            <a:noFill/>
          </a:ln>
        </p:spPr>
      </p:pic>
      <p:sp>
        <p:nvSpPr>
          <p:cNvPr id="165" name="Google Shape;165;g1e07eed4896_0_37"/>
          <p:cNvSpPr/>
          <p:nvPr/>
        </p:nvSpPr>
        <p:spPr>
          <a:xfrm>
            <a:off x="1765200" y="4776738"/>
            <a:ext cx="83181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800">
                <a:solidFill>
                  <a:srgbClr val="6F7271"/>
                </a:solidFill>
                <a:latin typeface="Montserrat"/>
                <a:ea typeface="Montserrat"/>
                <a:cs typeface="Montserrat"/>
                <a:sym typeface="Montserrat"/>
              </a:rPr>
              <a:t>La </a:t>
            </a:r>
            <a:r>
              <a:rPr lang="es-MX" sz="1800" b="1">
                <a:solidFill>
                  <a:srgbClr val="6F7271"/>
                </a:solidFill>
                <a:latin typeface="Montserrat"/>
                <a:ea typeface="Montserrat"/>
                <a:cs typeface="Montserrat"/>
                <a:sym typeface="Montserrat"/>
              </a:rPr>
              <a:t>inobservancia</a:t>
            </a:r>
            <a:r>
              <a:rPr lang="es-MX" sz="1800">
                <a:solidFill>
                  <a:srgbClr val="6F7271"/>
                </a:solidFill>
                <a:latin typeface="Montserrat"/>
                <a:ea typeface="Montserrat"/>
                <a:cs typeface="Montserrat"/>
                <a:sym typeface="Montserrat"/>
              </a:rPr>
              <a:t> a las disposiciones en materia de acceso pudiera ser susceptible de sanción. </a:t>
            </a:r>
            <a:endParaRPr sz="1800" b="1" i="0" u="none" strike="noStrike" cap="none">
              <a:solidFill>
                <a:srgbClr val="6F7271"/>
              </a:solidFill>
              <a:latin typeface="Montserrat"/>
              <a:ea typeface="Montserrat"/>
              <a:cs typeface="Montserrat"/>
              <a:sym typeface="Montserrat"/>
            </a:endParaRPr>
          </a:p>
        </p:txBody>
      </p:sp>
      <p:pic>
        <p:nvPicPr>
          <p:cNvPr id="166" name="Google Shape;166;g1e07eed4896_0_37"/>
          <p:cNvPicPr preferRelativeResize="0"/>
          <p:nvPr/>
        </p:nvPicPr>
        <p:blipFill>
          <a:blip r:embed="rId7">
            <a:alphaModFix/>
          </a:blip>
          <a:stretch>
            <a:fillRect/>
          </a:stretch>
        </p:blipFill>
        <p:spPr>
          <a:xfrm>
            <a:off x="555600" y="4912900"/>
            <a:ext cx="682725" cy="682725"/>
          </a:xfrm>
          <a:prstGeom prst="rect">
            <a:avLst/>
          </a:prstGeom>
          <a:noFill/>
          <a:ln>
            <a:noFill/>
          </a:ln>
        </p:spPr>
      </p:pic>
      <p:sp>
        <p:nvSpPr>
          <p:cNvPr id="167" name="Google Shape;167;g1e07eed4896_0_37"/>
          <p:cNvSpPr txBox="1"/>
          <p:nvPr/>
        </p:nvSpPr>
        <p:spPr>
          <a:xfrm>
            <a:off x="11290625" y="6549300"/>
            <a:ext cx="901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4</a:t>
            </a:r>
            <a:endParaRPr sz="120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1e07eed4896_0_69"/>
          <p:cNvPicPr preferRelativeResize="0"/>
          <p:nvPr/>
        </p:nvPicPr>
        <p:blipFill rotWithShape="1">
          <a:blip r:embed="rId3">
            <a:alphaModFix/>
          </a:blip>
          <a:srcRect/>
          <a:stretch/>
        </p:blipFill>
        <p:spPr>
          <a:xfrm>
            <a:off x="8367336" y="189372"/>
            <a:ext cx="3626507" cy="719236"/>
          </a:xfrm>
          <a:prstGeom prst="rect">
            <a:avLst/>
          </a:prstGeom>
          <a:noFill/>
          <a:ln>
            <a:noFill/>
          </a:ln>
        </p:spPr>
      </p:pic>
      <p:sp>
        <p:nvSpPr>
          <p:cNvPr id="174" name="Google Shape;174;g1e07eed4896_0_69"/>
          <p:cNvSpPr/>
          <p:nvPr/>
        </p:nvSpPr>
        <p:spPr>
          <a:xfrm>
            <a:off x="374150" y="232475"/>
            <a:ext cx="7919700" cy="719100"/>
          </a:xfrm>
          <a:prstGeom prst="roundRect">
            <a:avLst>
              <a:gd name="adj" fmla="val 16667"/>
            </a:avLst>
          </a:prstGeom>
          <a:solidFill>
            <a:srgbClr val="6E152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s-MX" sz="2000" b="1" i="0" u="none" strike="noStrike" cap="none">
                <a:solidFill>
                  <a:srgbClr val="FFFFFF"/>
                </a:solidFill>
                <a:latin typeface="Montserrat"/>
                <a:ea typeface="Montserrat"/>
                <a:cs typeface="Montserrat"/>
                <a:sym typeface="Montserrat"/>
              </a:rPr>
              <a:t>Código de Ética de la Administración Pública Federal</a:t>
            </a:r>
            <a:endParaRPr sz="2000" b="0" i="0" u="none" strike="noStrike" cap="none">
              <a:solidFill>
                <a:srgbClr val="FFFFFF"/>
              </a:solidFill>
              <a:latin typeface="Montserrat Medium"/>
              <a:ea typeface="Montserrat Medium"/>
              <a:cs typeface="Montserrat Medium"/>
              <a:sym typeface="Montserrat Medium"/>
            </a:endParaRPr>
          </a:p>
        </p:txBody>
      </p:sp>
      <p:sp>
        <p:nvSpPr>
          <p:cNvPr id="175" name="Google Shape;175;g1e07eed4896_0_69"/>
          <p:cNvSpPr/>
          <p:nvPr/>
        </p:nvSpPr>
        <p:spPr>
          <a:xfrm>
            <a:off x="406500" y="1114963"/>
            <a:ext cx="1612800" cy="1062000"/>
          </a:xfrm>
          <a:prstGeom prst="homePlate">
            <a:avLst>
              <a:gd name="adj" fmla="val 50000"/>
            </a:avLst>
          </a:prstGeom>
          <a:solidFill>
            <a:srgbClr val="6E152E"/>
          </a:solidFill>
          <a:ln w="19050"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1800" b="1" i="0" u="none" strike="noStrike" cap="none">
                <a:solidFill>
                  <a:srgbClr val="FFFFFF"/>
                </a:solidFill>
                <a:latin typeface="Montserrat"/>
                <a:ea typeface="Montserrat"/>
                <a:cs typeface="Montserrat"/>
                <a:sym typeface="Montserrat"/>
              </a:rPr>
              <a:t>Artículo 12</a:t>
            </a:r>
            <a:endParaRPr sz="1800" b="1" i="0" u="none" strike="noStrike" cap="none">
              <a:solidFill>
                <a:srgbClr val="FFFFFF"/>
              </a:solidFill>
              <a:latin typeface="Montserrat"/>
              <a:ea typeface="Montserrat"/>
              <a:cs typeface="Montserrat"/>
              <a:sym typeface="Montserrat"/>
            </a:endParaRPr>
          </a:p>
        </p:txBody>
      </p:sp>
      <p:sp>
        <p:nvSpPr>
          <p:cNvPr id="176" name="Google Shape;176;g1e07eed4896_0_69"/>
          <p:cNvSpPr/>
          <p:nvPr/>
        </p:nvSpPr>
        <p:spPr>
          <a:xfrm>
            <a:off x="1602000" y="1145700"/>
            <a:ext cx="10039800" cy="1000500"/>
          </a:xfrm>
          <a:prstGeom prst="chevron">
            <a:avLst>
              <a:gd name="adj" fmla="val 50000"/>
            </a:avLst>
          </a:prstGeom>
          <a:solidFill>
            <a:srgbClr val="D4C19C"/>
          </a:solidFill>
          <a:ln w="19050"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MX" sz="1800" b="1" i="0" u="none" strike="noStrike" cap="none">
                <a:solidFill>
                  <a:srgbClr val="000000"/>
                </a:solidFill>
                <a:latin typeface="Montserrat"/>
                <a:ea typeface="Montserrat"/>
                <a:cs typeface="Montserrat"/>
                <a:sym typeface="Montserrat"/>
              </a:rPr>
              <a:t>Transparencia. </a:t>
            </a:r>
            <a:r>
              <a:rPr lang="es-MX" sz="1800" b="0" i="0" u="none" strike="noStrike" cap="none">
                <a:solidFill>
                  <a:srgbClr val="000000"/>
                </a:solidFill>
                <a:latin typeface="Montserrat"/>
                <a:ea typeface="Montserrat"/>
                <a:cs typeface="Montserrat"/>
                <a:sym typeface="Montserrat"/>
              </a:rPr>
              <a:t>Toda la información generada por las personas servidoras públicas en ejercicio de la función pública, debe ser del conocimiento de la sociedad para la efectiva rendición de cuentas.</a:t>
            </a:r>
            <a:endParaRPr sz="1800" b="0" i="0" u="none" strike="noStrike" cap="none">
              <a:solidFill>
                <a:srgbClr val="000000"/>
              </a:solidFill>
              <a:latin typeface="Montserrat"/>
              <a:ea typeface="Montserrat"/>
              <a:cs typeface="Montserrat"/>
              <a:sym typeface="Montserrat"/>
            </a:endParaRPr>
          </a:p>
        </p:txBody>
      </p:sp>
      <p:sp>
        <p:nvSpPr>
          <p:cNvPr id="177" name="Google Shape;177;g1e07eed4896_0_69"/>
          <p:cNvSpPr/>
          <p:nvPr/>
        </p:nvSpPr>
        <p:spPr>
          <a:xfrm>
            <a:off x="254100" y="2308100"/>
            <a:ext cx="9377700" cy="4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a:solidFill>
                  <a:srgbClr val="000000"/>
                </a:solidFill>
                <a:latin typeface="Montserrat"/>
                <a:ea typeface="Montserrat"/>
                <a:cs typeface="Montserrat"/>
                <a:sym typeface="Montserrat"/>
              </a:rPr>
              <a:t>Para ello, </a:t>
            </a:r>
            <a:r>
              <a:rPr lang="es-MX" sz="1600" b="1" i="0" u="none" strike="noStrike" cap="none">
                <a:solidFill>
                  <a:srgbClr val="000000"/>
                </a:solidFill>
                <a:latin typeface="Montserrat"/>
                <a:ea typeface="Montserrat"/>
                <a:cs typeface="Montserrat"/>
                <a:sym typeface="Montserrat"/>
              </a:rPr>
              <a:t>las personas servidoras públicas deben evitar</a:t>
            </a:r>
            <a:r>
              <a:rPr lang="es-MX" sz="1600" b="0" i="0" u="none" strike="noStrike" cap="none">
                <a:solidFill>
                  <a:srgbClr val="000000"/>
                </a:solidFill>
                <a:latin typeface="Montserrat"/>
                <a:ea typeface="Montserrat"/>
                <a:cs typeface="Montserrat"/>
                <a:sym typeface="Montserrat"/>
              </a:rPr>
              <a:t> conductas tales como:</a:t>
            </a:r>
            <a:endParaRPr sz="1600" b="0" i="0" u="none" strike="noStrike" cap="none">
              <a:solidFill>
                <a:srgbClr val="000000"/>
              </a:solidFill>
              <a:latin typeface="Montserrat"/>
              <a:ea typeface="Montserrat"/>
              <a:cs typeface="Montserrat"/>
              <a:sym typeface="Montserrat"/>
            </a:endParaRPr>
          </a:p>
        </p:txBody>
      </p:sp>
      <p:sp>
        <p:nvSpPr>
          <p:cNvPr id="178" name="Google Shape;178;g1e07eed4896_0_69"/>
          <p:cNvSpPr/>
          <p:nvPr/>
        </p:nvSpPr>
        <p:spPr>
          <a:xfrm>
            <a:off x="396200" y="2940825"/>
            <a:ext cx="2101500" cy="1902600"/>
          </a:xfrm>
          <a:prstGeom prst="foldedCorner">
            <a:avLst>
              <a:gd name="adj" fmla="val 16667"/>
            </a:avLst>
          </a:prstGeom>
          <a:solidFill>
            <a:srgbClr val="2F2F2F"/>
          </a:solidFill>
          <a:ln w="19050" cap="flat" cmpd="sng">
            <a:solidFill>
              <a:srgbClr val="2F2F2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a:solidFill>
                  <a:srgbClr val="FFFFFF"/>
                </a:solidFill>
                <a:latin typeface="Montserrat"/>
                <a:ea typeface="Montserrat"/>
                <a:cs typeface="Montserrat"/>
                <a:sym typeface="Montserrat"/>
              </a:rPr>
              <a:t>Ocultar información </a:t>
            </a:r>
            <a:r>
              <a:rPr lang="es-MX" sz="1600" b="0" i="0" u="none" strike="noStrike" cap="none">
                <a:solidFill>
                  <a:srgbClr val="FFFFFF"/>
                </a:solidFill>
                <a:latin typeface="Montserrat"/>
                <a:ea typeface="Montserrat"/>
                <a:cs typeface="Montserrat"/>
                <a:sym typeface="Montserrat"/>
              </a:rPr>
              <a:t>negligentemente o con dolo.  </a:t>
            </a:r>
            <a:endParaRPr sz="1600" b="0" i="0" u="none" strike="noStrike" cap="none">
              <a:solidFill>
                <a:srgbClr val="FFFFFF"/>
              </a:solidFill>
              <a:latin typeface="Montserrat"/>
              <a:ea typeface="Montserrat"/>
              <a:cs typeface="Montserrat"/>
              <a:sym typeface="Montserrat"/>
            </a:endParaRPr>
          </a:p>
        </p:txBody>
      </p:sp>
      <p:sp>
        <p:nvSpPr>
          <p:cNvPr id="179" name="Google Shape;179;g1e07eed4896_0_69"/>
          <p:cNvSpPr/>
          <p:nvPr/>
        </p:nvSpPr>
        <p:spPr>
          <a:xfrm>
            <a:off x="2682200" y="2940825"/>
            <a:ext cx="2101500" cy="1902600"/>
          </a:xfrm>
          <a:prstGeom prst="foldedCorner">
            <a:avLst>
              <a:gd name="adj" fmla="val 16667"/>
            </a:avLst>
          </a:prstGeom>
          <a:solidFill>
            <a:srgbClr val="DEC9A2"/>
          </a:solidFill>
          <a:ln w="19050" cap="flat" cmpd="sng">
            <a:solidFill>
              <a:srgbClr val="DEC9A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a:solidFill>
                  <a:srgbClr val="000000"/>
                </a:solidFill>
                <a:latin typeface="Montserrat"/>
                <a:ea typeface="Montserrat"/>
                <a:cs typeface="Montserrat"/>
                <a:sym typeface="Montserrat"/>
              </a:rPr>
              <a:t>Clasificar información </a:t>
            </a:r>
            <a:r>
              <a:rPr lang="es-MX" sz="1600" b="0" i="0" u="none" strike="noStrike" cap="none">
                <a:solidFill>
                  <a:srgbClr val="000000"/>
                </a:solidFill>
                <a:latin typeface="Montserrat"/>
                <a:ea typeface="Montserrat"/>
                <a:cs typeface="Montserrat"/>
                <a:sym typeface="Montserrat"/>
              </a:rPr>
              <a:t>como confidencial o reservada, de manera dolosa o negligente.</a:t>
            </a:r>
            <a:endParaRPr sz="1600" b="0" i="0" u="none" strike="noStrike" cap="none">
              <a:solidFill>
                <a:srgbClr val="000000"/>
              </a:solidFill>
              <a:latin typeface="Montserrat"/>
              <a:ea typeface="Montserrat"/>
              <a:cs typeface="Montserrat"/>
              <a:sym typeface="Montserrat"/>
            </a:endParaRPr>
          </a:p>
        </p:txBody>
      </p:sp>
      <p:sp>
        <p:nvSpPr>
          <p:cNvPr id="180" name="Google Shape;180;g1e07eed4896_0_69"/>
          <p:cNvSpPr/>
          <p:nvPr/>
        </p:nvSpPr>
        <p:spPr>
          <a:xfrm>
            <a:off x="4968200" y="2940825"/>
            <a:ext cx="2101500" cy="1902600"/>
          </a:xfrm>
          <a:prstGeom prst="foldedCorner">
            <a:avLst>
              <a:gd name="adj" fmla="val 16667"/>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a:solidFill>
                  <a:srgbClr val="FFFFFF"/>
                </a:solidFill>
                <a:latin typeface="Montserrat"/>
                <a:ea typeface="Montserrat"/>
                <a:cs typeface="Montserrat"/>
                <a:sym typeface="Montserrat"/>
              </a:rPr>
              <a:t>Usar, sustraer, divulgar, ocultar, alterar, mutilar, destruir o inutilizar, </a:t>
            </a:r>
            <a:r>
              <a:rPr lang="es-MX" sz="1600" b="0" i="0" u="none" strike="noStrike" cap="none">
                <a:solidFill>
                  <a:srgbClr val="FFFFFF"/>
                </a:solidFill>
                <a:latin typeface="Montserrat"/>
                <a:ea typeface="Montserrat"/>
                <a:cs typeface="Montserrat"/>
                <a:sym typeface="Montserrat"/>
              </a:rPr>
              <a:t>total o parcialmente, sin causa legítima.</a:t>
            </a:r>
            <a:endParaRPr sz="1600" b="0" i="0" u="none" strike="noStrike" cap="none">
              <a:solidFill>
                <a:srgbClr val="FFFFFF"/>
              </a:solidFill>
              <a:latin typeface="Montserrat"/>
              <a:ea typeface="Montserrat"/>
              <a:cs typeface="Montserrat"/>
              <a:sym typeface="Montserrat"/>
            </a:endParaRPr>
          </a:p>
        </p:txBody>
      </p:sp>
      <p:sp>
        <p:nvSpPr>
          <p:cNvPr id="181" name="Google Shape;181;g1e07eed4896_0_69"/>
          <p:cNvSpPr/>
          <p:nvPr/>
        </p:nvSpPr>
        <p:spPr>
          <a:xfrm>
            <a:off x="7254200" y="2940825"/>
            <a:ext cx="2101500" cy="1902600"/>
          </a:xfrm>
          <a:prstGeom prst="foldedCorner">
            <a:avLst>
              <a:gd name="adj" fmla="val 16667"/>
            </a:avLst>
          </a:prstGeom>
          <a:solidFill>
            <a:srgbClr val="A42145"/>
          </a:solidFill>
          <a:ln w="19050" cap="flat" cmpd="sng">
            <a:solidFill>
              <a:srgbClr val="A4214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a:solidFill>
                  <a:srgbClr val="FFFFFF"/>
                </a:solidFill>
                <a:latin typeface="Montserrat"/>
                <a:ea typeface="Montserrat"/>
                <a:cs typeface="Montserrat"/>
                <a:sym typeface="Montserrat"/>
              </a:rPr>
              <a:t>Realizar </a:t>
            </a:r>
            <a:r>
              <a:rPr lang="es-MX" sz="1600" b="0" i="0" u="none" strike="noStrike" cap="none">
                <a:solidFill>
                  <a:srgbClr val="FFFFFF"/>
                </a:solidFill>
                <a:latin typeface="Montserrat"/>
                <a:ea typeface="Montserrat"/>
                <a:cs typeface="Montserrat"/>
                <a:sym typeface="Montserrat"/>
              </a:rPr>
              <a:t>interpretaciones restrictivas.</a:t>
            </a:r>
            <a:endParaRPr sz="1600" b="0" i="0" u="none" strike="noStrike" cap="none">
              <a:solidFill>
                <a:srgbClr val="FFFFFF"/>
              </a:solidFill>
              <a:latin typeface="Montserrat"/>
              <a:ea typeface="Montserrat"/>
              <a:cs typeface="Montserrat"/>
              <a:sym typeface="Montserrat"/>
            </a:endParaRPr>
          </a:p>
        </p:txBody>
      </p:sp>
      <p:sp>
        <p:nvSpPr>
          <p:cNvPr id="182" name="Google Shape;182;g1e07eed4896_0_69"/>
          <p:cNvSpPr/>
          <p:nvPr/>
        </p:nvSpPr>
        <p:spPr>
          <a:xfrm>
            <a:off x="9540200" y="2940825"/>
            <a:ext cx="2101500" cy="1902600"/>
          </a:xfrm>
          <a:prstGeom prst="foldedCorner">
            <a:avLst>
              <a:gd name="adj" fmla="val 16667"/>
            </a:avLst>
          </a:prstGeom>
          <a:solidFill>
            <a:srgbClr val="A5A5A5"/>
          </a:solidFill>
          <a:ln w="19050" cap="flat" cmpd="sng">
            <a:solidFill>
              <a:srgbClr val="A5A5A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a:solidFill>
                  <a:srgbClr val="000000"/>
                </a:solidFill>
                <a:latin typeface="Montserrat"/>
                <a:ea typeface="Montserrat"/>
                <a:cs typeface="Montserrat"/>
                <a:sym typeface="Montserrat"/>
              </a:rPr>
              <a:t>Dar tratamiento a datos personales </a:t>
            </a:r>
            <a:r>
              <a:rPr lang="es-MX" sz="1600" b="0" i="0" u="none" strike="noStrike" cap="none">
                <a:solidFill>
                  <a:srgbClr val="000000"/>
                </a:solidFill>
                <a:latin typeface="Montserrat"/>
                <a:ea typeface="Montserrat"/>
                <a:cs typeface="Montserrat"/>
                <a:sym typeface="Montserrat"/>
              </a:rPr>
              <a:t>sin dar a conocer el aviso de privacidad.</a:t>
            </a:r>
            <a:endParaRPr sz="1600" b="0" i="0" u="none" strike="noStrike" cap="none">
              <a:solidFill>
                <a:srgbClr val="000000"/>
              </a:solidFill>
              <a:latin typeface="Montserrat"/>
              <a:ea typeface="Montserrat"/>
              <a:cs typeface="Montserrat"/>
              <a:sym typeface="Montserrat"/>
            </a:endParaRPr>
          </a:p>
        </p:txBody>
      </p:sp>
      <p:sp>
        <p:nvSpPr>
          <p:cNvPr id="183" name="Google Shape;183;g1e07eed4896_0_69"/>
          <p:cNvSpPr/>
          <p:nvPr/>
        </p:nvSpPr>
        <p:spPr>
          <a:xfrm>
            <a:off x="2110700" y="5128800"/>
            <a:ext cx="7816500" cy="1062000"/>
          </a:xfrm>
          <a:prstGeom prst="snip1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a:solidFill>
                  <a:srgbClr val="2F2F2F"/>
                </a:solidFill>
                <a:latin typeface="Montserrat Medium"/>
                <a:ea typeface="Montserrat Medium"/>
                <a:cs typeface="Montserrat Medium"/>
                <a:sym typeface="Montserrat Medium"/>
              </a:rPr>
              <a:t>A fin de consolidar la transparencia y rendición de cuentas en el servicio público, </a:t>
            </a:r>
            <a:r>
              <a:rPr lang="es-MX" sz="1600" b="1" i="0" u="none" strike="noStrike" cap="none">
                <a:solidFill>
                  <a:srgbClr val="2F2F2F"/>
                </a:solidFill>
                <a:latin typeface="Montserrat"/>
                <a:ea typeface="Montserrat"/>
                <a:cs typeface="Montserrat"/>
                <a:sym typeface="Montserrat"/>
              </a:rPr>
              <a:t>garantizarán,</a:t>
            </a:r>
            <a:r>
              <a:rPr lang="es-MX" sz="1600" b="0" i="0" u="none" strike="noStrike" cap="none">
                <a:solidFill>
                  <a:srgbClr val="2F2F2F"/>
                </a:solidFill>
                <a:latin typeface="Montserrat Medium"/>
                <a:ea typeface="Montserrat Medium"/>
                <a:cs typeface="Montserrat Medium"/>
                <a:sym typeface="Montserrat Medium"/>
              </a:rPr>
              <a:t> conforme al principio de máxima publicidad, </a:t>
            </a:r>
            <a:r>
              <a:rPr lang="es-MX" sz="1600" b="1" i="0" u="none" strike="noStrike" cap="none">
                <a:solidFill>
                  <a:srgbClr val="2F2F2F"/>
                </a:solidFill>
                <a:latin typeface="Montserrat"/>
                <a:ea typeface="Montserrat"/>
                <a:cs typeface="Montserrat"/>
                <a:sym typeface="Montserrat"/>
              </a:rPr>
              <a:t>el acceso a información pública que tengan bajo su cargo. </a:t>
            </a:r>
            <a:endParaRPr sz="1600" b="1" i="0" u="none" strike="noStrike" cap="none">
              <a:solidFill>
                <a:srgbClr val="2F2F2F"/>
              </a:solidFill>
              <a:latin typeface="Montserrat"/>
              <a:ea typeface="Montserrat"/>
              <a:cs typeface="Montserrat"/>
              <a:sym typeface="Montserrat"/>
            </a:endParaRPr>
          </a:p>
        </p:txBody>
      </p:sp>
      <p:sp>
        <p:nvSpPr>
          <p:cNvPr id="184" name="Google Shape;184;g1e07eed4896_0_69"/>
          <p:cNvSpPr/>
          <p:nvPr/>
        </p:nvSpPr>
        <p:spPr>
          <a:xfrm>
            <a:off x="374150" y="5194080"/>
            <a:ext cx="1612800" cy="996600"/>
          </a:xfrm>
          <a:prstGeom prst="homePlate">
            <a:avLst>
              <a:gd name="adj" fmla="val 50000"/>
            </a:avLst>
          </a:prstGeom>
          <a:solidFill>
            <a:srgbClr val="D4C19C"/>
          </a:solidFill>
          <a:ln w="19050"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1600" b="1" i="0" u="none" strike="noStrike" cap="none">
                <a:solidFill>
                  <a:srgbClr val="2F2F2F"/>
                </a:solidFill>
                <a:latin typeface="Montserrat"/>
                <a:ea typeface="Montserrat"/>
                <a:cs typeface="Montserrat"/>
                <a:sym typeface="Montserrat"/>
              </a:rPr>
              <a:t>Artículo 19</a:t>
            </a:r>
            <a:endParaRPr sz="1600" b="1" i="0" u="none" strike="noStrike" cap="none">
              <a:solidFill>
                <a:srgbClr val="2F2F2F"/>
              </a:solidFill>
              <a:latin typeface="Montserrat"/>
              <a:ea typeface="Montserrat"/>
              <a:cs typeface="Montserrat"/>
              <a:sym typeface="Montserrat"/>
            </a:endParaRPr>
          </a:p>
        </p:txBody>
      </p:sp>
      <p:sp>
        <p:nvSpPr>
          <p:cNvPr id="185" name="Google Shape;185;g1e07eed4896_0_69"/>
          <p:cNvSpPr txBox="1"/>
          <p:nvPr/>
        </p:nvSpPr>
        <p:spPr>
          <a:xfrm>
            <a:off x="11270200" y="6549300"/>
            <a:ext cx="921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5</a:t>
            </a:r>
            <a:endParaRPr sz="120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e07eed4896_0_101"/>
          <p:cNvSpPr txBox="1"/>
          <p:nvPr/>
        </p:nvSpPr>
        <p:spPr>
          <a:xfrm>
            <a:off x="5496550" y="2383550"/>
            <a:ext cx="6695400" cy="169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MX" sz="2500" b="1">
                <a:solidFill>
                  <a:srgbClr val="6E152E"/>
                </a:solidFill>
                <a:latin typeface="Montserrat SemiBold"/>
                <a:ea typeface="Montserrat SemiBold"/>
                <a:cs typeface="Montserrat SemiBold"/>
                <a:sym typeface="Montserrat SemiBold"/>
              </a:rPr>
              <a:t>Consideraciones para la atención de solicitudes de acceso a la información</a:t>
            </a:r>
            <a:endParaRPr sz="2500" b="1">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a:solidFill>
                <a:srgbClr val="6E152E"/>
              </a:solidFill>
              <a:latin typeface="Montserrat SemiBold"/>
              <a:ea typeface="Montserrat SemiBold"/>
              <a:cs typeface="Montserrat SemiBold"/>
              <a:sym typeface="Montserrat SemiBold"/>
            </a:endParaRPr>
          </a:p>
        </p:txBody>
      </p:sp>
      <p:sp>
        <p:nvSpPr>
          <p:cNvPr id="192" name="Google Shape;192;g1e07eed4896_0_101"/>
          <p:cNvSpPr txBox="1"/>
          <p:nvPr/>
        </p:nvSpPr>
        <p:spPr>
          <a:xfrm>
            <a:off x="11306075" y="6488700"/>
            <a:ext cx="8859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6</a:t>
            </a:r>
            <a:endParaRPr sz="120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1e07eed4896_0_95"/>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199" name="Google Shape;199;g1e07eed4896_0_95"/>
          <p:cNvSpPr/>
          <p:nvPr/>
        </p:nvSpPr>
        <p:spPr>
          <a:xfrm>
            <a:off x="2736675" y="17472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Partir de que uno de los principios que nos rigen como servidores públicos es el de transparencia. </a:t>
            </a:r>
            <a:endParaRPr sz="1700" b="0" i="0" u="none" strike="noStrike" cap="none">
              <a:solidFill>
                <a:srgbClr val="6F7271"/>
              </a:solidFill>
              <a:latin typeface="Montserrat"/>
              <a:ea typeface="Montserrat"/>
              <a:cs typeface="Montserrat"/>
              <a:sym typeface="Montserrat"/>
            </a:endParaRPr>
          </a:p>
        </p:txBody>
      </p:sp>
      <p:sp>
        <p:nvSpPr>
          <p:cNvPr id="200" name="Google Shape;200;g1e07eed4896_0_95"/>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2F2F2F"/>
                </a:solidFill>
                <a:latin typeface="Montserrat"/>
                <a:ea typeface="Montserrat"/>
                <a:cs typeface="Montserrat"/>
                <a:sym typeface="Montserrat"/>
              </a:rPr>
              <a:t>Consideraciones para la atención de solicitudes de acceso a la información.</a:t>
            </a:r>
            <a:endParaRPr sz="2000" b="0" i="0" u="none" strike="noStrike" cap="none">
              <a:solidFill>
                <a:srgbClr val="2F2F2F"/>
              </a:solidFill>
              <a:latin typeface="Montserrat Medium"/>
              <a:ea typeface="Montserrat Medium"/>
              <a:cs typeface="Montserrat Medium"/>
              <a:sym typeface="Montserrat Medium"/>
            </a:endParaRPr>
          </a:p>
        </p:txBody>
      </p:sp>
      <p:sp>
        <p:nvSpPr>
          <p:cNvPr id="201" name="Google Shape;201;g1e07eed4896_0_95"/>
          <p:cNvSpPr/>
          <p:nvPr/>
        </p:nvSpPr>
        <p:spPr>
          <a:xfrm>
            <a:off x="466625" y="1601775"/>
            <a:ext cx="2019900" cy="10101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Principio de transparencia</a:t>
            </a:r>
            <a:endParaRPr sz="1600" b="1">
              <a:latin typeface="Montserrat"/>
              <a:ea typeface="Montserrat"/>
              <a:cs typeface="Montserrat"/>
              <a:sym typeface="Montserrat"/>
            </a:endParaRPr>
          </a:p>
        </p:txBody>
      </p:sp>
      <p:sp>
        <p:nvSpPr>
          <p:cNvPr id="202" name="Google Shape;202;g1e07eed4896_0_95"/>
          <p:cNvSpPr/>
          <p:nvPr/>
        </p:nvSpPr>
        <p:spPr>
          <a:xfrm>
            <a:off x="2812875" y="31188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Hacer del conocimiento público la información consolida una efectiva rendición de cuentas, con excepción de aquella confidencial o reservada. </a:t>
            </a:r>
            <a:endParaRPr sz="1700" b="0" i="0" u="none" strike="noStrike" cap="none">
              <a:solidFill>
                <a:srgbClr val="6F7271"/>
              </a:solidFill>
              <a:latin typeface="Montserrat"/>
              <a:ea typeface="Montserrat"/>
              <a:cs typeface="Montserrat"/>
              <a:sym typeface="Montserrat"/>
            </a:endParaRPr>
          </a:p>
        </p:txBody>
      </p:sp>
      <p:sp>
        <p:nvSpPr>
          <p:cNvPr id="203" name="Google Shape;203;g1e07eed4896_0_95"/>
          <p:cNvSpPr/>
          <p:nvPr/>
        </p:nvSpPr>
        <p:spPr>
          <a:xfrm>
            <a:off x="466625" y="2973375"/>
            <a:ext cx="2019900" cy="10101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Rendición de cuentas</a:t>
            </a:r>
            <a:endParaRPr sz="1600" b="1">
              <a:latin typeface="Montserrat"/>
              <a:ea typeface="Montserrat"/>
              <a:cs typeface="Montserrat"/>
              <a:sym typeface="Montserrat"/>
            </a:endParaRPr>
          </a:p>
        </p:txBody>
      </p:sp>
      <p:sp>
        <p:nvSpPr>
          <p:cNvPr id="204" name="Google Shape;204;g1e07eed4896_0_95"/>
          <p:cNvSpPr/>
          <p:nvPr/>
        </p:nvSpPr>
        <p:spPr>
          <a:xfrm>
            <a:off x="2812875" y="44904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Ser sensibles con las personas solicitantes, no realizar interpretaciones restrictivas a las solicitudes, los solicitantes no están obligados a conocer los términos exactos de la información. </a:t>
            </a:r>
            <a:endParaRPr sz="1700" b="0" i="0" u="none" strike="noStrike" cap="none">
              <a:solidFill>
                <a:srgbClr val="6F7271"/>
              </a:solidFill>
              <a:latin typeface="Montserrat"/>
              <a:ea typeface="Montserrat"/>
              <a:cs typeface="Montserrat"/>
              <a:sym typeface="Montserrat"/>
            </a:endParaRPr>
          </a:p>
        </p:txBody>
      </p:sp>
      <p:sp>
        <p:nvSpPr>
          <p:cNvPr id="205" name="Google Shape;205;g1e07eed4896_0_95"/>
          <p:cNvSpPr/>
          <p:nvPr/>
        </p:nvSpPr>
        <p:spPr>
          <a:xfrm>
            <a:off x="466625" y="4344975"/>
            <a:ext cx="2019900" cy="1010100"/>
          </a:xfrm>
          <a:prstGeom prst="frame">
            <a:avLst>
              <a:gd name="adj1" fmla="val 12500"/>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Criterio amplio</a:t>
            </a:r>
            <a:endParaRPr sz="1600" b="1">
              <a:latin typeface="Montserrat"/>
              <a:ea typeface="Montserrat"/>
              <a:cs typeface="Montserrat"/>
              <a:sym typeface="Montserrat"/>
            </a:endParaRPr>
          </a:p>
        </p:txBody>
      </p:sp>
      <p:sp>
        <p:nvSpPr>
          <p:cNvPr id="206" name="Google Shape;206;g1e07eed4896_0_95"/>
          <p:cNvSpPr txBox="1"/>
          <p:nvPr/>
        </p:nvSpPr>
        <p:spPr>
          <a:xfrm>
            <a:off x="11316575" y="6549300"/>
            <a:ext cx="875400" cy="36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200">
                <a:solidFill>
                  <a:srgbClr val="000000"/>
                </a:solidFill>
                <a:latin typeface="Montserrat"/>
                <a:ea typeface="Montserrat"/>
                <a:cs typeface="Montserrat"/>
                <a:sym typeface="Montserrat"/>
              </a:rPr>
              <a:t>Página 7</a:t>
            </a:r>
            <a:endParaRPr sz="12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1e07eed4896_0_117"/>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13" name="Google Shape;213;g1e07eed4896_0_117"/>
          <p:cNvSpPr/>
          <p:nvPr/>
        </p:nvSpPr>
        <p:spPr>
          <a:xfrm>
            <a:off x="2736675" y="18234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La competencia de la unidad se da si tiene el documento en su</a:t>
            </a:r>
            <a:r>
              <a:rPr lang="es-MX" sz="1700" b="1">
                <a:solidFill>
                  <a:srgbClr val="6F7271"/>
                </a:solidFill>
                <a:latin typeface="Montserrat"/>
                <a:ea typeface="Montserrat"/>
                <a:cs typeface="Montserrat"/>
                <a:sym typeface="Montserrat"/>
              </a:rPr>
              <a:t> posesión, </a:t>
            </a:r>
            <a:r>
              <a:rPr lang="es-MX" sz="1700">
                <a:solidFill>
                  <a:srgbClr val="6F7271"/>
                </a:solidFill>
                <a:latin typeface="Montserrat"/>
                <a:ea typeface="Montserrat"/>
                <a:cs typeface="Montserrat"/>
                <a:sym typeface="Montserrat"/>
              </a:rPr>
              <a:t>con independencia si lo generó en ejercicio de sus facultades, funciones y competencias o lo obtuvo por otra circunstancia. </a:t>
            </a:r>
            <a:endParaRPr sz="1700" b="0" i="0" u="none" strike="noStrike" cap="none">
              <a:solidFill>
                <a:srgbClr val="6F7271"/>
              </a:solidFill>
              <a:latin typeface="Montserrat"/>
              <a:ea typeface="Montserrat"/>
              <a:cs typeface="Montserrat"/>
              <a:sym typeface="Montserrat"/>
            </a:endParaRPr>
          </a:p>
        </p:txBody>
      </p:sp>
      <p:sp>
        <p:nvSpPr>
          <p:cNvPr id="214" name="Google Shape;214;g1e07eed4896_0_117"/>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a:solidFill>
                  <a:srgbClr val="2F2F2F"/>
                </a:solidFill>
                <a:latin typeface="Montserrat"/>
                <a:ea typeface="Montserrat"/>
                <a:cs typeface="Montserrat"/>
                <a:sym typeface="Montserrat"/>
              </a:rPr>
              <a:t>Consideraciones para la atención de solicitudes de acceso a la información.</a:t>
            </a:r>
            <a:endParaRPr sz="2000" b="0" i="0" u="none" strike="noStrike" cap="none">
              <a:solidFill>
                <a:srgbClr val="2F2F2F"/>
              </a:solidFill>
              <a:latin typeface="Montserrat Medium"/>
              <a:ea typeface="Montserrat Medium"/>
              <a:cs typeface="Montserrat Medium"/>
              <a:sym typeface="Montserrat Medium"/>
            </a:endParaRPr>
          </a:p>
        </p:txBody>
      </p:sp>
      <p:sp>
        <p:nvSpPr>
          <p:cNvPr id="215" name="Google Shape;215;g1e07eed4896_0_117"/>
          <p:cNvSpPr/>
          <p:nvPr/>
        </p:nvSpPr>
        <p:spPr>
          <a:xfrm>
            <a:off x="466625" y="1677975"/>
            <a:ext cx="2019900" cy="10101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Competencia</a:t>
            </a:r>
            <a:endParaRPr sz="1600" b="1">
              <a:latin typeface="Montserrat"/>
              <a:ea typeface="Montserrat"/>
              <a:cs typeface="Montserrat"/>
              <a:sym typeface="Montserrat"/>
            </a:endParaRPr>
          </a:p>
        </p:txBody>
      </p:sp>
      <p:sp>
        <p:nvSpPr>
          <p:cNvPr id="216" name="Google Shape;216;g1e07eed4896_0_117"/>
          <p:cNvSpPr/>
          <p:nvPr/>
        </p:nvSpPr>
        <p:spPr>
          <a:xfrm>
            <a:off x="2812875" y="31950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Cada solicitud debe de ser analizada y atendida particularmente, no atender por bloque. </a:t>
            </a:r>
            <a:endParaRPr sz="1700" b="0" i="0" u="none" strike="noStrike" cap="none">
              <a:solidFill>
                <a:srgbClr val="6F7271"/>
              </a:solidFill>
              <a:latin typeface="Montserrat"/>
              <a:ea typeface="Montserrat"/>
              <a:cs typeface="Montserrat"/>
              <a:sym typeface="Montserrat"/>
            </a:endParaRPr>
          </a:p>
        </p:txBody>
      </p:sp>
      <p:sp>
        <p:nvSpPr>
          <p:cNvPr id="217" name="Google Shape;217;g1e07eed4896_0_117"/>
          <p:cNvSpPr/>
          <p:nvPr/>
        </p:nvSpPr>
        <p:spPr>
          <a:xfrm>
            <a:off x="466625" y="3049575"/>
            <a:ext cx="2019900" cy="10101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Caso por caso</a:t>
            </a:r>
            <a:endParaRPr sz="1600" b="1">
              <a:latin typeface="Montserrat"/>
              <a:ea typeface="Montserrat"/>
              <a:cs typeface="Montserrat"/>
              <a:sym typeface="Montserrat"/>
            </a:endParaRPr>
          </a:p>
        </p:txBody>
      </p:sp>
      <p:sp>
        <p:nvSpPr>
          <p:cNvPr id="218" name="Google Shape;218;g1e07eed4896_0_117"/>
          <p:cNvSpPr/>
          <p:nvPr/>
        </p:nvSpPr>
        <p:spPr>
          <a:xfrm>
            <a:off x="2812875" y="4566675"/>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a:solidFill>
                  <a:srgbClr val="6F7271"/>
                </a:solidFill>
                <a:latin typeface="Montserrat"/>
                <a:ea typeface="Montserrat"/>
                <a:cs typeface="Montserrat"/>
                <a:sym typeface="Montserrat"/>
              </a:rPr>
              <a:t>Es una obligación pronunciarse por todos y cada uno de los requerimientos, de manera fundada y motivada. </a:t>
            </a:r>
            <a:endParaRPr sz="1700" b="0" i="0" u="none" strike="noStrike" cap="none">
              <a:solidFill>
                <a:srgbClr val="6F7271"/>
              </a:solidFill>
              <a:latin typeface="Montserrat"/>
              <a:ea typeface="Montserrat"/>
              <a:cs typeface="Montserrat"/>
              <a:sym typeface="Montserrat"/>
            </a:endParaRPr>
          </a:p>
        </p:txBody>
      </p:sp>
      <p:sp>
        <p:nvSpPr>
          <p:cNvPr id="219" name="Google Shape;219;g1e07eed4896_0_117"/>
          <p:cNvSpPr/>
          <p:nvPr/>
        </p:nvSpPr>
        <p:spPr>
          <a:xfrm>
            <a:off x="466625" y="4421175"/>
            <a:ext cx="2019900" cy="1010100"/>
          </a:xfrm>
          <a:prstGeom prst="frame">
            <a:avLst>
              <a:gd name="adj1" fmla="val 12500"/>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a:latin typeface="Montserrat"/>
                <a:ea typeface="Montserrat"/>
                <a:cs typeface="Montserrat"/>
                <a:sym typeface="Montserrat"/>
              </a:rPr>
              <a:t>Congruencia y exhaustividad</a:t>
            </a:r>
            <a:endParaRPr sz="1600" b="1">
              <a:latin typeface="Montserrat"/>
              <a:ea typeface="Montserrat"/>
              <a:cs typeface="Montserrat"/>
              <a:sym typeface="Montserrat"/>
            </a:endParaRPr>
          </a:p>
        </p:txBody>
      </p:sp>
      <p:sp>
        <p:nvSpPr>
          <p:cNvPr id="220" name="Google Shape;220;g1e07eed4896_0_117"/>
          <p:cNvSpPr txBox="1"/>
          <p:nvPr/>
        </p:nvSpPr>
        <p:spPr>
          <a:xfrm>
            <a:off x="11270200" y="6549300"/>
            <a:ext cx="9219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a:solidFill>
                  <a:srgbClr val="000000"/>
                </a:solidFill>
                <a:latin typeface="Montserrat"/>
                <a:ea typeface="Montserrat"/>
                <a:cs typeface="Montserrat"/>
                <a:sym typeface="Montserrat"/>
              </a:rPr>
              <a:t>Página 8</a:t>
            </a:r>
            <a:endParaRPr sz="12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2509</Words>
  <Application>Microsoft Office PowerPoint</Application>
  <PresentationFormat>Panorámica</PresentationFormat>
  <Paragraphs>273</Paragraphs>
  <Slides>31</Slides>
  <Notes>31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Montserrat Medium</vt:lpstr>
      <vt:lpstr>Calibri</vt:lpstr>
      <vt:lpstr>Montserrat Light</vt:lpstr>
      <vt:lpstr>Montserrat SemiBold</vt:lpstr>
      <vt:lpstr>Arial</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Salinas Ruíz, Lizbeth Julieta</cp:lastModifiedBy>
  <cp:revision>1</cp:revision>
  <dcterms:created xsi:type="dcterms:W3CDTF">2018-12-04T03:27:02Z</dcterms:created>
  <dcterms:modified xsi:type="dcterms:W3CDTF">2024-09-26T23:47:08Z</dcterms:modified>
</cp:coreProperties>
</file>