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87" r:id="rId5"/>
    <p:sldId id="259" r:id="rId6"/>
    <p:sldId id="260" r:id="rId7"/>
    <p:sldId id="288" r:id="rId8"/>
    <p:sldId id="261" r:id="rId9"/>
    <p:sldId id="262" r:id="rId10"/>
    <p:sldId id="263" r:id="rId11"/>
    <p:sldId id="264" r:id="rId12"/>
    <p:sldId id="267" r:id="rId13"/>
    <p:sldId id="289" r:id="rId14"/>
    <p:sldId id="265" r:id="rId15"/>
    <p:sldId id="270" r:id="rId16"/>
    <p:sldId id="266" r:id="rId17"/>
    <p:sldId id="290" r:id="rId18"/>
    <p:sldId id="268" r:id="rId19"/>
    <p:sldId id="291" r:id="rId20"/>
    <p:sldId id="292" r:id="rId21"/>
    <p:sldId id="293" r:id="rId22"/>
    <p:sldId id="294" r:id="rId23"/>
    <p:sldId id="295" r:id="rId24"/>
    <p:sldId id="298" r:id="rId25"/>
    <p:sldId id="299" r:id="rId26"/>
    <p:sldId id="286" r:id="rId27"/>
  </p:sldIdLst>
  <p:sldSz cx="12192000" cy="6858000"/>
  <p:notesSz cx="6858000" cy="9144000"/>
  <p:embeddedFontLst>
    <p:embeddedFont>
      <p:font typeface="Montserrat SemiBold" panose="00000700000000000000" pitchFamily="2"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Montserrat Medium" panose="000006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rMJkUBCjY5WI5w1ikO5cFxHLB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C22"/>
    <a:srgbClr val="0E302D"/>
    <a:srgbClr val="9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07eed4896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07eed4896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e07eed4896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e07eed4896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e07eed4896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e07eed4896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e07eed4896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e07eed4896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e07eed4896_0_1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e07eed4896_0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e07eed4896_0_4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1e07eed4896_0_4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13</a:t>
            </a:fld>
            <a:endParaRPr/>
          </a:p>
        </p:txBody>
      </p:sp>
    </p:spTree>
    <p:extLst>
      <p:ext uri="{BB962C8B-B14F-4D97-AF65-F5344CB8AC3E}">
        <p14:creationId xmlns:p14="http://schemas.microsoft.com/office/powerpoint/2010/main" val="53870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e07eed4896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e07eed4896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1e07eed4896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07eed4896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e07eed4896_0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1e07eed4896_0_2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e07eed4896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e07eed4896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1e07eed4896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extLst>
      <p:ext uri="{BB962C8B-B14F-4D97-AF65-F5344CB8AC3E}">
        <p14:creationId xmlns:p14="http://schemas.microsoft.com/office/powerpoint/2010/main" val="3022868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extLst>
      <p:ext uri="{BB962C8B-B14F-4D97-AF65-F5344CB8AC3E}">
        <p14:creationId xmlns:p14="http://schemas.microsoft.com/office/powerpoint/2010/main" val="181007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a:p>
        </p:txBody>
      </p:sp>
    </p:spTree>
    <p:extLst>
      <p:ext uri="{BB962C8B-B14F-4D97-AF65-F5344CB8AC3E}">
        <p14:creationId xmlns:p14="http://schemas.microsoft.com/office/powerpoint/2010/main" val="2760387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a:p>
        </p:txBody>
      </p:sp>
    </p:spTree>
    <p:extLst>
      <p:ext uri="{BB962C8B-B14F-4D97-AF65-F5344CB8AC3E}">
        <p14:creationId xmlns:p14="http://schemas.microsoft.com/office/powerpoint/2010/main" val="2834261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extLst>
      <p:ext uri="{BB962C8B-B14F-4D97-AF65-F5344CB8AC3E}">
        <p14:creationId xmlns:p14="http://schemas.microsoft.com/office/powerpoint/2010/main" val="201321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extLst>
      <p:ext uri="{BB962C8B-B14F-4D97-AF65-F5344CB8AC3E}">
        <p14:creationId xmlns:p14="http://schemas.microsoft.com/office/powerpoint/2010/main" val="410423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extLst>
      <p:ext uri="{BB962C8B-B14F-4D97-AF65-F5344CB8AC3E}">
        <p14:creationId xmlns:p14="http://schemas.microsoft.com/office/powerpoint/2010/main" val="138507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07eed4896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07eed4896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e07eed4896_0_1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25</a:t>
            </a:fld>
            <a:endParaRPr/>
          </a:p>
        </p:txBody>
      </p:sp>
    </p:spTree>
    <p:extLst>
      <p:ext uri="{BB962C8B-B14F-4D97-AF65-F5344CB8AC3E}">
        <p14:creationId xmlns:p14="http://schemas.microsoft.com/office/powerpoint/2010/main" val="252858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e07eed489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e07eed4896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1e07eed4896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47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07eed489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07eed489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1e07eed489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07eed489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07eed4896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1e07eed4896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7</a:t>
            </a:fld>
            <a:endParaRPr/>
          </a:p>
        </p:txBody>
      </p:sp>
    </p:spTree>
    <p:extLst>
      <p:ext uri="{BB962C8B-B14F-4D97-AF65-F5344CB8AC3E}">
        <p14:creationId xmlns:p14="http://schemas.microsoft.com/office/powerpoint/2010/main" val="20937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07eed4896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07eed4896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e07eed4896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e07eed489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e07eed489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1e07eed4896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13"/>
          <p:cNvSpPr txBox="1">
            <a:spLocks noGrp="1"/>
          </p:cNvSpPr>
          <p:nvPr>
            <p:ph type="title"/>
          </p:nvPr>
        </p:nvSpPr>
        <p:spPr>
          <a:xfrm>
            <a:off x="363220" y="201374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3"/>
          <p:cNvSpPr txBox="1">
            <a:spLocks noGrp="1"/>
          </p:cNvSpPr>
          <p:nvPr>
            <p:ph type="body" idx="1"/>
          </p:nvPr>
        </p:nvSpPr>
        <p:spPr>
          <a:xfrm>
            <a:off x="363220" y="3518693"/>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81" name="Google Shape;81;p23"/>
          <p:cNvSpPr txBox="1">
            <a:spLocks noGrp="1"/>
          </p:cNvSpPr>
          <p:nvPr>
            <p:ph type="title"/>
          </p:nvPr>
        </p:nvSpPr>
        <p:spPr>
          <a:xfrm>
            <a:off x="363220" y="1964531"/>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6E152E"/>
              </a:buClr>
              <a:buSzPts val="4400"/>
              <a:buFont typeface="Montserrat SemiBold"/>
              <a:buNone/>
              <a:defRPr sz="44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363220" y="3429001"/>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BC945A"/>
              </a:buClr>
              <a:buSzPts val="2400"/>
              <a:buFont typeface="Arial"/>
              <a:buNone/>
              <a:defRPr sz="2400" b="0" i="0" u="none" strike="noStrike" cap="none">
                <a:solidFill>
                  <a:srgbClr val="BC945A"/>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iseño personalizado">
  <p:cSld name="2_Diseño personalizado">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87" name="Google Shape;87;p24"/>
          <p:cNvSpPr txBox="1">
            <a:spLocks noGrp="1"/>
          </p:cNvSpPr>
          <p:nvPr>
            <p:ph type="title"/>
          </p:nvPr>
        </p:nvSpPr>
        <p:spPr>
          <a:xfrm>
            <a:off x="381000" y="562928"/>
            <a:ext cx="11424920" cy="10608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24"/>
          <p:cNvSpPr txBox="1">
            <a:spLocks noGrp="1"/>
          </p:cNvSpPr>
          <p:nvPr>
            <p:ph type="body" idx="1"/>
          </p:nvPr>
        </p:nvSpPr>
        <p:spPr>
          <a:xfrm>
            <a:off x="381002" y="1865811"/>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4"/>
          <p:cNvSpPr txBox="1">
            <a:spLocks noGrp="1"/>
          </p:cNvSpPr>
          <p:nvPr>
            <p:ph type="body" idx="2"/>
          </p:nvPr>
        </p:nvSpPr>
        <p:spPr>
          <a:xfrm>
            <a:off x="6233160" y="1865811"/>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94" name="Google Shape;94;p25"/>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25"/>
          <p:cNvSpPr txBox="1">
            <a:spLocks noGrp="1"/>
          </p:cNvSpPr>
          <p:nvPr>
            <p:ph type="body" idx="1"/>
          </p:nvPr>
        </p:nvSpPr>
        <p:spPr>
          <a:xfrm>
            <a:off x="831851" y="2956561"/>
            <a:ext cx="10515600" cy="2208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00" name="Google Shape;100;p26"/>
          <p:cNvSpPr txBox="1">
            <a:spLocks noGrp="1"/>
          </p:cNvSpPr>
          <p:nvPr>
            <p:ph type="body" idx="1"/>
          </p:nvPr>
        </p:nvSpPr>
        <p:spPr>
          <a:xfrm>
            <a:off x="1088397" y="314803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6E152E"/>
              </a:buClr>
              <a:buSzPts val="4000"/>
              <a:buFont typeface="Arial"/>
              <a:buNone/>
              <a:defRPr sz="4000" b="0" i="0" u="none" strike="noStrike" cap="none">
                <a:solidFill>
                  <a:srgbClr val="6E152E"/>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ítulo y objetos" type="obj">
  <p:cSld name="OBJEC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426720" y="555683"/>
            <a:ext cx="4114800" cy="102914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4"/>
          <p:cNvSpPr txBox="1">
            <a:spLocks noGrp="1"/>
          </p:cNvSpPr>
          <p:nvPr>
            <p:ph type="body" idx="1"/>
          </p:nvPr>
        </p:nvSpPr>
        <p:spPr>
          <a:xfrm>
            <a:off x="4988560" y="1825625"/>
            <a:ext cx="636524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5"/>
          <p:cNvSpPr txBox="1">
            <a:spLocks noGrp="1"/>
          </p:cNvSpPr>
          <p:nvPr>
            <p:ph type="body" idx="1"/>
          </p:nvPr>
        </p:nvSpPr>
        <p:spPr>
          <a:xfrm>
            <a:off x="831851" y="2956561"/>
            <a:ext cx="10515600" cy="2208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8" name="Google Shape;28;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5496560" y="996581"/>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1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p:cSld name="Título y objetos">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381000" y="562928"/>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17"/>
          <p:cNvSpPr txBox="1">
            <a:spLocks noGrp="1"/>
          </p:cNvSpPr>
          <p:nvPr>
            <p:ph type="body" idx="1"/>
          </p:nvPr>
        </p:nvSpPr>
        <p:spPr>
          <a:xfrm>
            <a:off x="381002" y="2072640"/>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42" name="Google Shape;42;p17"/>
          <p:cNvSpPr txBox="1">
            <a:spLocks noGrp="1"/>
          </p:cNvSpPr>
          <p:nvPr>
            <p:ph type="body" idx="2"/>
          </p:nvPr>
        </p:nvSpPr>
        <p:spPr>
          <a:xfrm>
            <a:off x="6233160" y="2072640"/>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8"/>
          <p:cNvSpPr txBox="1">
            <a:spLocks noGrp="1"/>
          </p:cNvSpPr>
          <p:nvPr>
            <p:ph type="body" idx="1"/>
          </p:nvPr>
        </p:nvSpPr>
        <p:spPr>
          <a:xfrm>
            <a:off x="369653" y="2164080"/>
            <a:ext cx="400884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8"/>
          <p:cNvSpPr txBox="1">
            <a:spLocks noGrp="1"/>
          </p:cNvSpPr>
          <p:nvPr>
            <p:ph type="body" idx="2"/>
          </p:nvPr>
        </p:nvSpPr>
        <p:spPr>
          <a:xfrm>
            <a:off x="4996544" y="2164080"/>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Montserrat"/>
                <a:ea typeface="Montserrat"/>
                <a:cs typeface="Montserrat"/>
                <a:sym typeface="Montserrat"/>
              </a:defRPr>
            </a:lvl1pPr>
            <a:lvl2pPr marL="0" lvl="1" indent="0" algn="r">
              <a:spcBef>
                <a:spcPts val="0"/>
              </a:spcBef>
              <a:buNone/>
              <a:defRPr sz="1200" b="0" i="0" u="none" strike="noStrike" cap="none">
                <a:solidFill>
                  <a:srgbClr val="888888"/>
                </a:solidFill>
                <a:latin typeface="Montserrat"/>
                <a:ea typeface="Montserrat"/>
                <a:cs typeface="Montserrat"/>
                <a:sym typeface="Montserrat"/>
              </a:defRPr>
            </a:lvl2pPr>
            <a:lvl3pPr marL="0" lvl="2" indent="0" algn="r">
              <a:spcBef>
                <a:spcPts val="0"/>
              </a:spcBef>
              <a:buNone/>
              <a:defRPr sz="1200" b="0" i="0" u="none" strike="noStrike" cap="none">
                <a:solidFill>
                  <a:srgbClr val="888888"/>
                </a:solidFill>
                <a:latin typeface="Montserrat"/>
                <a:ea typeface="Montserrat"/>
                <a:cs typeface="Montserrat"/>
                <a:sym typeface="Montserrat"/>
              </a:defRPr>
            </a:lvl3pPr>
            <a:lvl4pPr marL="0" lvl="3" indent="0" algn="r">
              <a:spcBef>
                <a:spcPts val="0"/>
              </a:spcBef>
              <a:buNone/>
              <a:defRPr sz="1200" b="0" i="0" u="none" strike="noStrike" cap="none">
                <a:solidFill>
                  <a:srgbClr val="888888"/>
                </a:solidFill>
                <a:latin typeface="Montserrat"/>
                <a:ea typeface="Montserrat"/>
                <a:cs typeface="Montserrat"/>
                <a:sym typeface="Montserrat"/>
              </a:defRPr>
            </a:lvl4pPr>
            <a:lvl5pPr marL="0" lvl="4" indent="0" algn="r">
              <a:spcBef>
                <a:spcPts val="0"/>
              </a:spcBef>
              <a:buNone/>
              <a:defRPr sz="1200" b="0" i="0" u="none" strike="noStrike" cap="none">
                <a:solidFill>
                  <a:srgbClr val="888888"/>
                </a:solidFill>
                <a:latin typeface="Montserrat"/>
                <a:ea typeface="Montserrat"/>
                <a:cs typeface="Montserrat"/>
                <a:sym typeface="Montserrat"/>
              </a:defRPr>
            </a:lvl5pPr>
            <a:lvl6pPr marL="0" lvl="5" indent="0" algn="r">
              <a:spcBef>
                <a:spcPts val="0"/>
              </a:spcBef>
              <a:buNone/>
              <a:defRPr sz="1200" b="0" i="0" u="none" strike="noStrike" cap="none">
                <a:solidFill>
                  <a:srgbClr val="888888"/>
                </a:solidFill>
                <a:latin typeface="Montserrat"/>
                <a:ea typeface="Montserrat"/>
                <a:cs typeface="Montserrat"/>
                <a:sym typeface="Montserrat"/>
              </a:defRPr>
            </a:lvl6pPr>
            <a:lvl7pPr marL="0" lvl="6" indent="0" algn="r">
              <a:spcBef>
                <a:spcPts val="0"/>
              </a:spcBef>
              <a:buNone/>
              <a:defRPr sz="1200" b="0" i="0" u="none" strike="noStrike" cap="none">
                <a:solidFill>
                  <a:srgbClr val="888888"/>
                </a:solidFill>
                <a:latin typeface="Montserrat"/>
                <a:ea typeface="Montserrat"/>
                <a:cs typeface="Montserrat"/>
                <a:sym typeface="Montserrat"/>
              </a:defRPr>
            </a:lvl7pPr>
            <a:lvl8pPr marL="0" lvl="7" indent="0" algn="r">
              <a:spcBef>
                <a:spcPts val="0"/>
              </a:spcBef>
              <a:buNone/>
              <a:defRPr sz="1200" b="0" i="0" u="none" strike="noStrike" cap="none">
                <a:solidFill>
                  <a:srgbClr val="888888"/>
                </a:solidFill>
                <a:latin typeface="Montserrat"/>
                <a:ea typeface="Montserrat"/>
                <a:cs typeface="Montserrat"/>
                <a:sym typeface="Montserrat"/>
              </a:defRPr>
            </a:lvl8pPr>
            <a:lvl9pPr marL="0" lvl="8" indent="0" algn="r">
              <a:spcBef>
                <a:spcPts val="0"/>
              </a:spcBef>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49" name="Google Shape;49;p18"/>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u="none" strike="noStrike" cap="none">
              <a:solidFill>
                <a:srgbClr val="A42145"/>
              </a:solidFill>
              <a:latin typeface="Montserrat SemiBold"/>
              <a:ea typeface="Montserrat SemiBold"/>
              <a:cs typeface="Montserrat SemiBold"/>
              <a:sym typeface="Montserrat SemiBold"/>
            </a:endParaRPr>
          </a:p>
        </p:txBody>
      </p:sp>
      <p:sp>
        <p:nvSpPr>
          <p:cNvPr id="50" name="Google Shape;50;p18"/>
          <p:cNvSpPr txBox="1">
            <a:spLocks noGrp="1"/>
          </p:cNvSpPr>
          <p:nvPr>
            <p:ph type="body" idx="3"/>
          </p:nvPr>
        </p:nvSpPr>
        <p:spPr>
          <a:xfrm>
            <a:off x="370114" y="366714"/>
            <a:ext cx="4008847"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6E152E"/>
              </a:buClr>
              <a:buSzPts val="3200"/>
              <a:buFont typeface="Arial"/>
              <a:buNone/>
              <a:defRPr sz="3200" b="0" i="0" u="none" strike="noStrike" cap="none">
                <a:solidFill>
                  <a:srgbClr val="6E152E"/>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398780" y="568860"/>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9"/>
          <p:cNvSpPr txBox="1">
            <a:spLocks noGrp="1"/>
          </p:cNvSpPr>
          <p:nvPr>
            <p:ph type="body" idx="1"/>
          </p:nvPr>
        </p:nvSpPr>
        <p:spPr>
          <a:xfrm>
            <a:off x="5029200" y="1825625"/>
            <a:ext cx="6324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p:cSld name="Comparación">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9790" y="829783"/>
            <a:ext cx="5378130" cy="9896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3200"/>
              <a:buFont typeface="Montserrat SemiBold"/>
              <a:buNone/>
              <a:defRPr sz="32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1"/>
          <p:cNvSpPr txBox="1">
            <a:spLocks noGrp="1"/>
          </p:cNvSpPr>
          <p:nvPr>
            <p:ph type="body" idx="1"/>
          </p:nvPr>
        </p:nvSpPr>
        <p:spPr>
          <a:xfrm>
            <a:off x="839789" y="2036763"/>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body" idx="2"/>
          </p:nvPr>
        </p:nvSpPr>
        <p:spPr>
          <a:xfrm>
            <a:off x="839789" y="3072445"/>
            <a:ext cx="5682932" cy="262572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4"/>
          </p:nvPr>
        </p:nvSpPr>
        <p:spPr>
          <a:xfrm>
            <a:off x="7807960" y="3072445"/>
            <a:ext cx="3967480" cy="262572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ontenido con título">
  <p:cSld name="1_Contenido con título">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6" name="Google Shape;76;p22"/>
          <p:cNvSpPr txBox="1">
            <a:spLocks noGrp="1"/>
          </p:cNvSpPr>
          <p:nvPr>
            <p:ph type="body" idx="1"/>
          </p:nvPr>
        </p:nvSpPr>
        <p:spPr>
          <a:xfrm>
            <a:off x="1088397" y="314803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criteriosdeinterpretacion.inai.org.mx/Pages/resultsfil.aspx?k=*"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criteriosdeinterpretacion.inai.org.mx/Pages/resultsfil.aspx?k=*"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mailto:grethel.pilgram@funcionpublica.gob.mx"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5009261" y="4966255"/>
            <a:ext cx="0" cy="0"/>
          </a:xfrm>
          <a:prstGeom prst="rect">
            <a:avLst/>
          </a:prstGeom>
          <a:noFill/>
          <a:ln>
            <a:noFill/>
          </a:ln>
        </p:spPr>
      </p:pic>
      <p:pic>
        <p:nvPicPr>
          <p:cNvPr id="107" name="Google Shape;107;p1"/>
          <p:cNvPicPr preferRelativeResize="0"/>
          <p:nvPr/>
        </p:nvPicPr>
        <p:blipFill rotWithShape="1">
          <a:blip r:embed="rId4">
            <a:alphaModFix/>
          </a:blip>
          <a:srcRect/>
          <a:stretch/>
        </p:blipFill>
        <p:spPr>
          <a:xfrm>
            <a:off x="227196" y="5564065"/>
            <a:ext cx="5925318" cy="1137921"/>
          </a:xfrm>
          <a:prstGeom prst="rect">
            <a:avLst/>
          </a:prstGeom>
          <a:noFill/>
          <a:ln>
            <a:noFill/>
          </a:ln>
        </p:spPr>
      </p:pic>
      <p:sp>
        <p:nvSpPr>
          <p:cNvPr id="108" name="Google Shape;108;p1"/>
          <p:cNvSpPr txBox="1"/>
          <p:nvPr/>
        </p:nvSpPr>
        <p:spPr>
          <a:xfrm>
            <a:off x="626537" y="2713084"/>
            <a:ext cx="11465400" cy="1364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s-ES" sz="4400" dirty="0" smtClean="0">
                <a:solidFill>
                  <a:srgbClr val="EFEFEF"/>
                </a:solidFill>
                <a:latin typeface="Montserrat SemiBold"/>
                <a:ea typeface="Montserrat SemiBold"/>
                <a:cs typeface="Montserrat SemiBold"/>
                <a:sym typeface="Montserrat SemiBold"/>
              </a:rPr>
              <a:t>Recursos de Revisión</a:t>
            </a:r>
            <a:endParaRPr sz="4400" dirty="0">
              <a:solidFill>
                <a:srgbClr val="EFEFEF"/>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g1e07eed4896_0_95"/>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199" name="Google Shape;199;g1e07eed4896_0_95"/>
          <p:cNvSpPr/>
          <p:nvPr/>
        </p:nvSpPr>
        <p:spPr>
          <a:xfrm>
            <a:off x="2812875" y="1198241"/>
            <a:ext cx="901350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600" dirty="0" smtClean="0">
                <a:solidFill>
                  <a:srgbClr val="6F7271"/>
                </a:solidFill>
                <a:latin typeface="Montserrat"/>
                <a:ea typeface="Montserrat"/>
                <a:cs typeface="Montserrat"/>
                <a:sym typeface="Montserrat"/>
              </a:rPr>
              <a:t>Comisionado Ponente admite o desecha el recurso de revisión</a:t>
            </a:r>
            <a:endParaRPr sz="1600" b="0" i="0" u="none" strike="noStrike" cap="none" dirty="0">
              <a:solidFill>
                <a:srgbClr val="6F7271"/>
              </a:solidFill>
              <a:latin typeface="Montserrat"/>
              <a:ea typeface="Montserrat"/>
              <a:cs typeface="Montserrat"/>
              <a:sym typeface="Montserrat"/>
            </a:endParaRPr>
          </a:p>
        </p:txBody>
      </p:sp>
      <p:sp>
        <p:nvSpPr>
          <p:cNvPr id="200" name="Google Shape;200;g1e07eed4896_0_95"/>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2F2F2F"/>
                </a:solidFill>
                <a:latin typeface="Montserrat"/>
                <a:ea typeface="Montserrat"/>
                <a:cs typeface="Montserrat"/>
                <a:sym typeface="Montserrat"/>
              </a:rPr>
              <a:t>Procedimiento del recurso de revisión</a:t>
            </a:r>
            <a:endParaRPr sz="2000" b="0" i="0" u="none" strike="noStrike" cap="none" dirty="0">
              <a:solidFill>
                <a:srgbClr val="2F2F2F"/>
              </a:solidFill>
              <a:latin typeface="Montserrat Medium"/>
              <a:ea typeface="Montserrat Medium"/>
              <a:cs typeface="Montserrat Medium"/>
              <a:sym typeface="Montserrat Medium"/>
            </a:endParaRPr>
          </a:p>
        </p:txBody>
      </p:sp>
      <p:sp>
        <p:nvSpPr>
          <p:cNvPr id="201" name="Google Shape;201;g1e07eed4896_0_95"/>
          <p:cNvSpPr/>
          <p:nvPr/>
        </p:nvSpPr>
        <p:spPr>
          <a:xfrm>
            <a:off x="466625" y="1065041"/>
            <a:ext cx="2346250" cy="1010100"/>
          </a:xfrm>
          <a:prstGeom prst="frame">
            <a:avLst>
              <a:gd name="adj1" fmla="val 12500"/>
            </a:avLst>
          </a:prstGeom>
          <a:solidFill>
            <a:srgbClr val="9F2241"/>
          </a:solidFill>
          <a:ln w="9525" cap="flat" cmpd="sng">
            <a:solidFill>
              <a:srgbClr val="9F22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dirty="0" smtClean="0">
                <a:latin typeface="Montserrat"/>
                <a:ea typeface="Montserrat"/>
                <a:cs typeface="Montserrat"/>
                <a:sym typeface="Montserrat"/>
              </a:rPr>
              <a:t>Admisión </a:t>
            </a:r>
          </a:p>
          <a:p>
            <a:pPr marL="0" lvl="0" indent="0" algn="ctr" rtl="0">
              <a:spcBef>
                <a:spcPts val="0"/>
              </a:spcBef>
              <a:spcAft>
                <a:spcPts val="0"/>
              </a:spcAft>
              <a:buNone/>
            </a:pPr>
            <a:r>
              <a:rPr lang="es-ES" sz="1600" b="1" dirty="0" smtClean="0">
                <a:latin typeface="Montserrat"/>
                <a:ea typeface="Montserrat"/>
                <a:cs typeface="Montserrat"/>
                <a:sym typeface="Montserrat"/>
              </a:rPr>
              <a:t>o</a:t>
            </a:r>
            <a:endParaRPr lang="es-MX" sz="1600" b="1" dirty="0">
              <a:latin typeface="Montserrat"/>
              <a:ea typeface="Montserrat"/>
              <a:cs typeface="Montserrat"/>
              <a:sym typeface="Montserrat"/>
            </a:endParaRPr>
          </a:p>
          <a:p>
            <a:pPr marL="0" lvl="0" indent="0" algn="ctr" rtl="0">
              <a:spcBef>
                <a:spcPts val="0"/>
              </a:spcBef>
              <a:spcAft>
                <a:spcPts val="0"/>
              </a:spcAft>
              <a:buNone/>
            </a:pPr>
            <a:r>
              <a:rPr lang="es-MX" sz="1600" b="1" dirty="0" smtClean="0">
                <a:latin typeface="Montserrat"/>
                <a:ea typeface="Montserrat"/>
                <a:cs typeface="Montserrat"/>
                <a:sym typeface="Montserrat"/>
              </a:rPr>
              <a:t>Desechamiento</a:t>
            </a:r>
            <a:endParaRPr sz="1600" b="1" dirty="0">
              <a:latin typeface="Montserrat"/>
              <a:ea typeface="Montserrat"/>
              <a:cs typeface="Montserrat"/>
              <a:sym typeface="Montserrat"/>
            </a:endParaRPr>
          </a:p>
        </p:txBody>
      </p:sp>
      <p:sp>
        <p:nvSpPr>
          <p:cNvPr id="202" name="Google Shape;202;g1e07eed4896_0_95"/>
          <p:cNvSpPr/>
          <p:nvPr/>
        </p:nvSpPr>
        <p:spPr>
          <a:xfrm>
            <a:off x="2812875" y="2540213"/>
            <a:ext cx="8243052"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600" dirty="0" smtClean="0">
                <a:solidFill>
                  <a:srgbClr val="6F7271"/>
                </a:solidFill>
                <a:latin typeface="Montserrat"/>
                <a:ea typeface="Montserrat"/>
                <a:cs typeface="Montserrat"/>
                <a:sym typeface="Montserrat"/>
              </a:rPr>
              <a:t>Admitido el recurso se notificara a las partes (recurrente y sujeto obligado) para que en un término de 7 días manifiesten lo que a su derecho convenga. </a:t>
            </a:r>
            <a:endParaRPr sz="1600" b="0" i="0" u="none" strike="noStrike" cap="none" dirty="0">
              <a:solidFill>
                <a:srgbClr val="6F7271"/>
              </a:solidFill>
              <a:latin typeface="Montserrat"/>
              <a:ea typeface="Montserrat"/>
              <a:cs typeface="Montserrat"/>
              <a:sym typeface="Montserrat"/>
            </a:endParaRPr>
          </a:p>
        </p:txBody>
      </p:sp>
      <p:sp>
        <p:nvSpPr>
          <p:cNvPr id="203" name="Google Shape;203;g1e07eed4896_0_95"/>
          <p:cNvSpPr/>
          <p:nvPr/>
        </p:nvSpPr>
        <p:spPr>
          <a:xfrm>
            <a:off x="466625" y="2394713"/>
            <a:ext cx="2346250" cy="1010100"/>
          </a:xfrm>
          <a:prstGeom prst="frame">
            <a:avLst>
              <a:gd name="adj1" fmla="val 12500"/>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dirty="0" smtClean="0">
                <a:latin typeface="Montserrat"/>
                <a:ea typeface="Montserrat"/>
                <a:cs typeface="Montserrat"/>
                <a:sym typeface="Montserrat"/>
              </a:rPr>
              <a:t>Alegatos y pruebas</a:t>
            </a:r>
            <a:endParaRPr sz="1600" b="1" dirty="0">
              <a:latin typeface="Montserrat"/>
              <a:ea typeface="Montserrat"/>
              <a:cs typeface="Montserrat"/>
              <a:sym typeface="Montserrat"/>
            </a:endParaRPr>
          </a:p>
        </p:txBody>
      </p:sp>
      <p:sp>
        <p:nvSpPr>
          <p:cNvPr id="204" name="Google Shape;204;g1e07eed4896_0_95"/>
          <p:cNvSpPr/>
          <p:nvPr/>
        </p:nvSpPr>
        <p:spPr>
          <a:xfrm>
            <a:off x="2812875" y="5209677"/>
            <a:ext cx="8243052"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600" dirty="0" smtClean="0">
                <a:solidFill>
                  <a:srgbClr val="6F7271"/>
                </a:solidFill>
                <a:latin typeface="Montserrat"/>
                <a:ea typeface="Montserrat"/>
                <a:cs typeface="Montserrat"/>
                <a:sym typeface="Montserrat"/>
              </a:rPr>
              <a:t>Cerrada la instrucción, el recurso pasa a resolución por parte del Pleno del INAI, que no podrá exceder de veinte días. </a:t>
            </a:r>
            <a:endParaRPr sz="1600" b="0" i="0" u="none" strike="noStrike" cap="none" dirty="0">
              <a:solidFill>
                <a:srgbClr val="6F7271"/>
              </a:solidFill>
              <a:latin typeface="Montserrat"/>
              <a:ea typeface="Montserrat"/>
              <a:cs typeface="Montserrat"/>
              <a:sym typeface="Montserrat"/>
            </a:endParaRPr>
          </a:p>
        </p:txBody>
      </p:sp>
      <p:sp>
        <p:nvSpPr>
          <p:cNvPr id="205" name="Google Shape;205;g1e07eed4896_0_95"/>
          <p:cNvSpPr/>
          <p:nvPr/>
        </p:nvSpPr>
        <p:spPr>
          <a:xfrm>
            <a:off x="466625" y="3746055"/>
            <a:ext cx="2346250" cy="1010100"/>
          </a:xfrm>
          <a:prstGeom prst="frame">
            <a:avLst>
              <a:gd name="adj1" fmla="val 12500"/>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dirty="0" smtClean="0">
                <a:latin typeface="Montserrat"/>
                <a:ea typeface="Montserrat"/>
                <a:cs typeface="Montserrat"/>
                <a:sym typeface="Montserrat"/>
              </a:rPr>
              <a:t>Audiencias y requerimientos de información</a:t>
            </a:r>
            <a:endParaRPr sz="1600" b="1" dirty="0">
              <a:latin typeface="Montserrat"/>
              <a:ea typeface="Montserrat"/>
              <a:cs typeface="Montserrat"/>
              <a:sym typeface="Montserrat"/>
            </a:endParaRPr>
          </a:p>
        </p:txBody>
      </p:sp>
      <p:sp>
        <p:nvSpPr>
          <p:cNvPr id="12" name="Google Shape;201;g1e07eed4896_0_95"/>
          <p:cNvSpPr/>
          <p:nvPr/>
        </p:nvSpPr>
        <p:spPr>
          <a:xfrm>
            <a:off x="466625" y="5097397"/>
            <a:ext cx="2346250" cy="1010100"/>
          </a:xfrm>
          <a:prstGeom prst="frame">
            <a:avLst>
              <a:gd name="adj1" fmla="val 12500"/>
            </a:avLst>
          </a:prstGeom>
          <a:solidFill>
            <a:srgbClr val="9F2241"/>
          </a:solidFill>
          <a:ln w="9525" cap="flat" cmpd="sng">
            <a:solidFill>
              <a:srgbClr val="9F224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smtClean="0">
                <a:latin typeface="Montserrat"/>
                <a:ea typeface="Montserrat"/>
                <a:cs typeface="Montserrat"/>
                <a:sym typeface="Montserrat"/>
              </a:rPr>
              <a:t>Resolución</a:t>
            </a:r>
            <a:endParaRPr sz="1600" b="1" dirty="0">
              <a:latin typeface="Montserrat"/>
              <a:ea typeface="Montserrat"/>
              <a:cs typeface="Montserrat"/>
              <a:sym typeface="Montserrat"/>
            </a:endParaRPr>
          </a:p>
        </p:txBody>
      </p:sp>
      <p:sp>
        <p:nvSpPr>
          <p:cNvPr id="13" name="Google Shape;204;g1e07eed4896_0_95"/>
          <p:cNvSpPr/>
          <p:nvPr/>
        </p:nvSpPr>
        <p:spPr>
          <a:xfrm>
            <a:off x="2812875" y="3964590"/>
            <a:ext cx="8243052"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600" dirty="0" smtClean="0">
                <a:solidFill>
                  <a:srgbClr val="6F7271"/>
                </a:solidFill>
                <a:latin typeface="Montserrat"/>
                <a:ea typeface="Montserrat"/>
                <a:cs typeface="Montserrat"/>
                <a:sym typeface="Montserrat"/>
              </a:rPr>
              <a:t>Durante la sustanciación del recurso el Comisionado Ponente podrá celebrar audiencias de acceso a la información o requerimientos de información adicional. </a:t>
            </a:r>
            <a:endParaRPr sz="1600" b="0" i="0" u="none" strike="noStrike" cap="none" dirty="0">
              <a:solidFill>
                <a:srgbClr val="6F7271"/>
              </a:solidFill>
              <a:latin typeface="Montserrat"/>
              <a:ea typeface="Montserrat"/>
              <a:cs typeface="Montserrat"/>
              <a:sym typeface="Montserrat"/>
            </a:endParaRPr>
          </a:p>
        </p:txBody>
      </p:sp>
      <p:sp>
        <p:nvSpPr>
          <p:cNvPr id="14"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9</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1e07eed4896_0_117"/>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11" name="Google Shape;174;g1e07eed4896_0_69"/>
          <p:cNvSpPr/>
          <p:nvPr/>
        </p:nvSpPr>
        <p:spPr>
          <a:xfrm>
            <a:off x="346441" y="200400"/>
            <a:ext cx="7919700" cy="719100"/>
          </a:xfrm>
          <a:prstGeom prst="roundRect">
            <a:avLst>
              <a:gd name="adj" fmla="val 16667"/>
            </a:avLst>
          </a:prstGeom>
          <a:solidFill>
            <a:srgbClr val="6E152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s-ES" sz="2000" b="1" dirty="0" smtClean="0">
                <a:solidFill>
                  <a:srgbClr val="FFFFFF"/>
                </a:solidFill>
                <a:latin typeface="Montserrat"/>
                <a:ea typeface="Montserrat Medium"/>
                <a:cs typeface="Montserrat Medium"/>
                <a:sym typeface="Montserrat"/>
              </a:rPr>
              <a:t>Sentido de las resoluciones del INAI</a:t>
            </a:r>
            <a:endParaRPr sz="2000" b="0" i="0" u="none" strike="noStrike" cap="none" dirty="0">
              <a:solidFill>
                <a:srgbClr val="FFFFFF"/>
              </a:solidFill>
              <a:latin typeface="Montserrat Medium"/>
              <a:ea typeface="Montserrat Medium"/>
              <a:cs typeface="Montserrat Medium"/>
              <a:sym typeface="Montserrat Medium"/>
            </a:endParaRPr>
          </a:p>
        </p:txBody>
      </p:sp>
      <p:sp>
        <p:nvSpPr>
          <p:cNvPr id="12" name="Google Shape;436;g1e07eed4896_0_407"/>
          <p:cNvSpPr/>
          <p:nvPr/>
        </p:nvSpPr>
        <p:spPr>
          <a:xfrm>
            <a:off x="6491155" y="3017723"/>
            <a:ext cx="3342000" cy="1014600"/>
          </a:xfrm>
          <a:prstGeom prst="rect">
            <a:avLst/>
          </a:prstGeom>
          <a:solidFill>
            <a:srgbClr val="6E152E"/>
          </a:solidFill>
          <a:ln w="952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dirty="0" smtClean="0">
                <a:solidFill>
                  <a:srgbClr val="FFFFFF"/>
                </a:solidFill>
                <a:latin typeface="Montserrat"/>
                <a:ea typeface="Montserrat"/>
                <a:cs typeface="Montserrat"/>
                <a:sym typeface="Montserrat"/>
              </a:rPr>
              <a:t>Revoca</a:t>
            </a:r>
            <a:endParaRPr dirty="0">
              <a:solidFill>
                <a:srgbClr val="000000"/>
              </a:solidFill>
            </a:endParaRPr>
          </a:p>
        </p:txBody>
      </p:sp>
      <p:sp>
        <p:nvSpPr>
          <p:cNvPr id="13" name="Google Shape;437;g1e07eed4896_0_407"/>
          <p:cNvSpPr/>
          <p:nvPr/>
        </p:nvSpPr>
        <p:spPr>
          <a:xfrm>
            <a:off x="2635291" y="3017723"/>
            <a:ext cx="3342000" cy="1014600"/>
          </a:xfrm>
          <a:prstGeom prst="rect">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dirty="0" smtClean="0">
                <a:solidFill>
                  <a:srgbClr val="FFFFFF"/>
                </a:solidFill>
                <a:latin typeface="Montserrat"/>
                <a:ea typeface="Montserrat"/>
                <a:cs typeface="Montserrat"/>
                <a:sym typeface="Montserrat"/>
              </a:rPr>
              <a:t>Modifica</a:t>
            </a:r>
            <a:endParaRPr dirty="0">
              <a:solidFill>
                <a:srgbClr val="000000"/>
              </a:solidFill>
            </a:endParaRPr>
          </a:p>
        </p:txBody>
      </p:sp>
      <p:sp>
        <p:nvSpPr>
          <p:cNvPr id="14" name="Google Shape;438;g1e07eed4896_0_407"/>
          <p:cNvSpPr/>
          <p:nvPr/>
        </p:nvSpPr>
        <p:spPr>
          <a:xfrm>
            <a:off x="4673820" y="1536328"/>
            <a:ext cx="3186300" cy="1015200"/>
          </a:xfrm>
          <a:prstGeom prst="rect">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dirty="0" smtClean="0">
                <a:solidFill>
                  <a:srgbClr val="666666"/>
                </a:solidFill>
                <a:latin typeface="Montserrat"/>
                <a:ea typeface="Montserrat"/>
                <a:cs typeface="Montserrat"/>
                <a:sym typeface="Montserrat"/>
              </a:rPr>
              <a:t>Confirma</a:t>
            </a:r>
            <a:endParaRPr sz="1800" b="1" dirty="0">
              <a:solidFill>
                <a:srgbClr val="666666"/>
              </a:solidFill>
              <a:latin typeface="Montserrat"/>
              <a:ea typeface="Montserrat"/>
              <a:cs typeface="Montserrat"/>
              <a:sym typeface="Montserrat"/>
            </a:endParaRPr>
          </a:p>
        </p:txBody>
      </p:sp>
      <p:sp>
        <p:nvSpPr>
          <p:cNvPr id="15" name="Google Shape;438;g1e07eed4896_0_407"/>
          <p:cNvSpPr/>
          <p:nvPr/>
        </p:nvSpPr>
        <p:spPr>
          <a:xfrm>
            <a:off x="8092275" y="1536328"/>
            <a:ext cx="3186300" cy="1015200"/>
          </a:xfrm>
          <a:prstGeom prst="rect">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dirty="0" smtClean="0">
                <a:solidFill>
                  <a:srgbClr val="666666"/>
                </a:solidFill>
                <a:latin typeface="Montserrat"/>
                <a:ea typeface="Montserrat"/>
                <a:cs typeface="Montserrat"/>
                <a:sym typeface="Montserrat"/>
              </a:rPr>
              <a:t>Sobresee</a:t>
            </a:r>
            <a:endParaRPr sz="1800" b="1" dirty="0">
              <a:solidFill>
                <a:srgbClr val="666666"/>
              </a:solidFill>
              <a:latin typeface="Montserrat"/>
              <a:ea typeface="Montserrat"/>
              <a:cs typeface="Montserrat"/>
              <a:sym typeface="Montserrat"/>
            </a:endParaRPr>
          </a:p>
        </p:txBody>
      </p:sp>
      <p:sp>
        <p:nvSpPr>
          <p:cNvPr id="16" name="Google Shape;438;g1e07eed4896_0_407"/>
          <p:cNvSpPr/>
          <p:nvPr/>
        </p:nvSpPr>
        <p:spPr>
          <a:xfrm>
            <a:off x="1255365" y="1536328"/>
            <a:ext cx="3186300" cy="1015200"/>
          </a:xfrm>
          <a:prstGeom prst="rect">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dirty="0" smtClean="0">
                <a:solidFill>
                  <a:srgbClr val="666666"/>
                </a:solidFill>
                <a:latin typeface="Montserrat"/>
                <a:ea typeface="Montserrat"/>
                <a:cs typeface="Montserrat"/>
                <a:sym typeface="Montserrat"/>
              </a:rPr>
              <a:t>Desecha</a:t>
            </a:r>
            <a:endParaRPr sz="1800" b="1" dirty="0">
              <a:solidFill>
                <a:srgbClr val="666666"/>
              </a:solidFill>
              <a:latin typeface="Montserrat"/>
              <a:ea typeface="Montserrat"/>
              <a:cs typeface="Montserrat"/>
              <a:sym typeface="Montserrat"/>
            </a:endParaRPr>
          </a:p>
        </p:txBody>
      </p:sp>
      <p:sp>
        <p:nvSpPr>
          <p:cNvPr id="5" name="Más 4"/>
          <p:cNvSpPr/>
          <p:nvPr/>
        </p:nvSpPr>
        <p:spPr>
          <a:xfrm>
            <a:off x="502973" y="1683709"/>
            <a:ext cx="623454" cy="720437"/>
          </a:xfrm>
          <a:prstGeom prst="mathPlus">
            <a:avLst/>
          </a:prstGeom>
          <a:solidFill>
            <a:srgbClr val="982828"/>
          </a:solidFill>
          <a:ln>
            <a:solidFill>
              <a:srgbClr val="9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enos 5"/>
          <p:cNvSpPr/>
          <p:nvPr/>
        </p:nvSpPr>
        <p:spPr>
          <a:xfrm>
            <a:off x="188734" y="3195154"/>
            <a:ext cx="1251932" cy="659737"/>
          </a:xfrm>
          <a:prstGeom prst="mathMinus">
            <a:avLst/>
          </a:prstGeom>
          <a:solidFill>
            <a:srgbClr val="982828"/>
          </a:solidFill>
          <a:ln>
            <a:solidFill>
              <a:srgbClr val="9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22"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10</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e07eed4896_0_169"/>
          <p:cNvSpPr txBox="1"/>
          <p:nvPr/>
        </p:nvSpPr>
        <p:spPr>
          <a:xfrm>
            <a:off x="5496550" y="2459750"/>
            <a:ext cx="6695400" cy="1694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s-MX" sz="2500" b="1" dirty="0" smtClean="0">
                <a:solidFill>
                  <a:srgbClr val="6E152E"/>
                </a:solidFill>
                <a:latin typeface="Montserrat SemiBold"/>
                <a:ea typeface="Montserrat SemiBold"/>
                <a:cs typeface="Montserrat SemiBold"/>
                <a:sym typeface="Montserrat SemiBold"/>
              </a:rPr>
              <a:t>¿Cómo integrar los alegatos?</a:t>
            </a:r>
            <a:endParaRPr sz="2500" b="1" dirty="0">
              <a:solidFill>
                <a:srgbClr val="6E152E"/>
              </a:solidFill>
              <a:latin typeface="Montserrat SemiBold"/>
              <a:ea typeface="Montserrat SemiBold"/>
              <a:cs typeface="Montserrat SemiBold"/>
              <a:sym typeface="Montserrat SemiBold"/>
            </a:endParaRPr>
          </a:p>
          <a:p>
            <a:pPr marL="0" lvl="0" indent="0" algn="ctr" rtl="0">
              <a:lnSpc>
                <a:spcPct val="90000"/>
              </a:lnSpc>
              <a:spcBef>
                <a:spcPts val="0"/>
              </a:spcBef>
              <a:spcAft>
                <a:spcPts val="0"/>
              </a:spcAft>
              <a:buNone/>
            </a:pPr>
            <a:endParaRPr sz="2500" b="1" dirty="0">
              <a:solidFill>
                <a:srgbClr val="6E152E"/>
              </a:solidFill>
              <a:latin typeface="Montserrat SemiBold"/>
              <a:ea typeface="Montserrat SemiBold"/>
              <a:cs typeface="Montserrat SemiBold"/>
              <a:sym typeface="Montserrat SemiBold"/>
            </a:endParaRPr>
          </a:p>
        </p:txBody>
      </p:sp>
      <p:sp>
        <p:nvSpPr>
          <p:cNvPr id="4"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11</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g1e07eed4896_0_407"/>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432" name="Google Shape;432;g1e07eed4896_0_407"/>
          <p:cNvSpPr txBox="1"/>
          <p:nvPr/>
        </p:nvSpPr>
        <p:spPr>
          <a:xfrm>
            <a:off x="260100" y="189375"/>
            <a:ext cx="6033600" cy="7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None/>
            </a:pPr>
            <a:r>
              <a:rPr lang="es-MX" sz="2900" dirty="0" smtClean="0">
                <a:solidFill>
                  <a:srgbClr val="404040"/>
                </a:solidFill>
                <a:latin typeface="Montserrat SemiBold"/>
                <a:ea typeface="Montserrat SemiBold"/>
                <a:cs typeface="Montserrat SemiBold"/>
                <a:sym typeface="Montserrat SemiBold"/>
              </a:rPr>
              <a:t>Alegatos</a:t>
            </a:r>
            <a:endParaRPr sz="2900" dirty="0">
              <a:solidFill>
                <a:srgbClr val="404040"/>
              </a:solidFill>
              <a:latin typeface="Montserrat SemiBold"/>
              <a:ea typeface="Montserrat SemiBold"/>
              <a:cs typeface="Montserrat SemiBold"/>
              <a:sym typeface="Montserrat SemiBold"/>
            </a:endParaRPr>
          </a:p>
        </p:txBody>
      </p:sp>
      <p:sp>
        <p:nvSpPr>
          <p:cNvPr id="433" name="Google Shape;433;g1e07eed4896_0_407"/>
          <p:cNvSpPr/>
          <p:nvPr/>
        </p:nvSpPr>
        <p:spPr>
          <a:xfrm>
            <a:off x="4462822" y="1881108"/>
            <a:ext cx="3444060" cy="3529471"/>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1500" b="1" dirty="0" smtClean="0">
                <a:solidFill>
                  <a:srgbClr val="6F7271"/>
                </a:solidFill>
                <a:latin typeface="Montserrat"/>
                <a:ea typeface="Montserrat"/>
                <a:cs typeface="Montserrat"/>
                <a:sym typeface="Montserrat"/>
              </a:rPr>
              <a:t>Definición del punto de conflicto; </a:t>
            </a:r>
          </a:p>
          <a:p>
            <a:pPr marL="0" lvl="0" indent="0" algn="just" rtl="0">
              <a:spcBef>
                <a:spcPts val="0"/>
              </a:spcBef>
              <a:spcAft>
                <a:spcPts val="0"/>
              </a:spcAft>
              <a:buNone/>
            </a:pPr>
            <a:endParaRPr lang="es-MX"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MX" sz="1500" b="1" dirty="0" smtClean="0">
                <a:solidFill>
                  <a:srgbClr val="6F7271"/>
                </a:solidFill>
                <a:latin typeface="Montserrat"/>
                <a:ea typeface="Montserrat"/>
                <a:cs typeface="Montserrat"/>
                <a:sym typeface="Montserrat"/>
              </a:rPr>
              <a:t>Esto se determina del análisis integral de la solicitud, la respuesta y la inconformidad del recurrente;</a:t>
            </a:r>
          </a:p>
          <a:p>
            <a:pPr marL="0" lvl="0" indent="0" algn="just" rtl="0">
              <a:spcBef>
                <a:spcPts val="0"/>
              </a:spcBef>
              <a:spcAft>
                <a:spcPts val="0"/>
              </a:spcAft>
              <a:buNone/>
            </a:pPr>
            <a:endParaRPr lang="es-MX"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MX" sz="1500" b="1" dirty="0" smtClean="0">
                <a:solidFill>
                  <a:srgbClr val="6F7271"/>
                </a:solidFill>
                <a:latin typeface="Montserrat"/>
                <a:ea typeface="Montserrat"/>
                <a:cs typeface="Montserrat"/>
                <a:sym typeface="Montserrat"/>
              </a:rPr>
              <a:t>Puede existir uno o más puntos de conflicto;</a:t>
            </a:r>
          </a:p>
          <a:p>
            <a:pPr marL="0" lvl="0" indent="0" algn="just" rtl="0">
              <a:spcBef>
                <a:spcPts val="0"/>
              </a:spcBef>
              <a:spcAft>
                <a:spcPts val="0"/>
              </a:spcAft>
              <a:buNone/>
            </a:pPr>
            <a:endParaRPr lang="es-MX"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MX" sz="1500" b="1" dirty="0" smtClean="0">
                <a:solidFill>
                  <a:srgbClr val="6F7271"/>
                </a:solidFill>
                <a:latin typeface="Montserrat"/>
                <a:ea typeface="Montserrat"/>
                <a:cs typeface="Montserrat"/>
                <a:sym typeface="Montserrat"/>
              </a:rPr>
              <a:t>Estos deberán encausarse en las hipótesis de procedencia del recurso de revisión. </a:t>
            </a:r>
          </a:p>
          <a:p>
            <a:pPr marL="0" lvl="0" indent="0" algn="just" rtl="0">
              <a:spcBef>
                <a:spcPts val="0"/>
              </a:spcBef>
              <a:spcAft>
                <a:spcPts val="0"/>
              </a:spcAft>
              <a:buNone/>
            </a:pPr>
            <a:endParaRPr lang="es-MX"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MX" sz="1500" b="1" dirty="0" smtClean="0">
                <a:solidFill>
                  <a:srgbClr val="6F7271"/>
                </a:solidFill>
                <a:latin typeface="Montserrat"/>
                <a:ea typeface="Montserrat"/>
                <a:cs typeface="Montserrat"/>
                <a:sym typeface="Montserrat"/>
              </a:rPr>
              <a:t>Esto nos permitirá identificar aquellos actos que fueron consentidos de manera tácita al no existir inconformidad. </a:t>
            </a:r>
            <a:endParaRPr sz="1500" b="1" dirty="0">
              <a:solidFill>
                <a:srgbClr val="6F7271"/>
              </a:solidFill>
              <a:latin typeface="Montserrat"/>
              <a:ea typeface="Montserrat"/>
              <a:cs typeface="Montserrat"/>
              <a:sym typeface="Montserrat"/>
            </a:endParaRPr>
          </a:p>
        </p:txBody>
      </p:sp>
      <p:sp>
        <p:nvSpPr>
          <p:cNvPr id="436" name="Google Shape;436;g1e07eed4896_0_407"/>
          <p:cNvSpPr/>
          <p:nvPr/>
        </p:nvSpPr>
        <p:spPr>
          <a:xfrm>
            <a:off x="4488213" y="992478"/>
            <a:ext cx="3444060" cy="806521"/>
          </a:xfrm>
          <a:prstGeom prst="rect">
            <a:avLst/>
          </a:prstGeom>
          <a:solidFill>
            <a:srgbClr val="6E152E"/>
          </a:solidFill>
          <a:ln w="952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dirty="0" smtClean="0">
                <a:solidFill>
                  <a:srgbClr val="FFFFFF"/>
                </a:solidFill>
                <a:latin typeface="Montserrat"/>
                <a:sym typeface="Montserrat"/>
              </a:rPr>
              <a:t>Litis y actos consentidos</a:t>
            </a:r>
            <a:endParaRPr dirty="0">
              <a:solidFill>
                <a:srgbClr val="000000"/>
              </a:solidFill>
            </a:endParaRPr>
          </a:p>
        </p:txBody>
      </p:sp>
      <p:sp>
        <p:nvSpPr>
          <p:cNvPr id="437" name="Google Shape;437;g1e07eed4896_0_407"/>
          <p:cNvSpPr/>
          <p:nvPr/>
        </p:nvSpPr>
        <p:spPr>
          <a:xfrm>
            <a:off x="438127" y="990585"/>
            <a:ext cx="3638761" cy="808414"/>
          </a:xfrm>
          <a:prstGeom prst="rect">
            <a:avLst/>
          </a:prstGeom>
          <a:solidFill>
            <a:srgbClr val="235B4E"/>
          </a:solidFill>
          <a:ln w="952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800" b="1" dirty="0" smtClean="0">
                <a:solidFill>
                  <a:srgbClr val="FFFFFF"/>
                </a:solidFill>
                <a:latin typeface="Montserrat"/>
                <a:ea typeface="Montserrat"/>
                <a:cs typeface="Montserrat"/>
                <a:sym typeface="Montserrat"/>
              </a:rPr>
              <a:t>Causales de sobreseimiento e improcedencia</a:t>
            </a:r>
            <a:endParaRPr dirty="0">
              <a:solidFill>
                <a:srgbClr val="000000"/>
              </a:solidFill>
            </a:endParaRPr>
          </a:p>
        </p:txBody>
      </p:sp>
      <p:sp>
        <p:nvSpPr>
          <p:cNvPr id="438" name="Google Shape;438;g1e07eed4896_0_407"/>
          <p:cNvSpPr/>
          <p:nvPr/>
        </p:nvSpPr>
        <p:spPr>
          <a:xfrm>
            <a:off x="8343598" y="990586"/>
            <a:ext cx="3342501" cy="808413"/>
          </a:xfrm>
          <a:prstGeom prst="rect">
            <a:avLst/>
          </a:prstGeom>
          <a:solidFill>
            <a:srgbClr val="D4C19C"/>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dirty="0" smtClean="0">
                <a:solidFill>
                  <a:srgbClr val="666666"/>
                </a:solidFill>
                <a:latin typeface="Montserrat"/>
                <a:ea typeface="Montserrat"/>
                <a:cs typeface="Montserrat"/>
                <a:sym typeface="Montserrat"/>
              </a:rPr>
              <a:t>Defensa por cada causal</a:t>
            </a:r>
            <a:endParaRPr sz="1800" b="1" dirty="0">
              <a:solidFill>
                <a:srgbClr val="666666"/>
              </a:solidFill>
              <a:latin typeface="Montserrat"/>
              <a:ea typeface="Montserrat"/>
              <a:cs typeface="Montserrat"/>
              <a:sym typeface="Montserrat"/>
            </a:endParaRPr>
          </a:p>
        </p:txBody>
      </p:sp>
      <p:sp>
        <p:nvSpPr>
          <p:cNvPr id="15" name="Google Shape;433;g1e07eed4896_0_407"/>
          <p:cNvSpPr/>
          <p:nvPr/>
        </p:nvSpPr>
        <p:spPr>
          <a:xfrm>
            <a:off x="438126" y="1881109"/>
            <a:ext cx="3638761" cy="4505836"/>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1500" b="1" dirty="0" smtClean="0">
                <a:solidFill>
                  <a:srgbClr val="6F7271"/>
                </a:solidFill>
                <a:latin typeface="Montserrat"/>
                <a:ea typeface="Montserrat"/>
                <a:cs typeface="Montserrat"/>
                <a:sym typeface="Montserrat"/>
              </a:rPr>
              <a:t>Estas son de previo y especial pronunciamiento, lo que implica que el INAI deberá de analizarlas de manera previa al fondo del asunto;</a:t>
            </a:r>
          </a:p>
          <a:p>
            <a:pPr marL="0" lvl="0" indent="0" algn="just" rtl="0">
              <a:spcBef>
                <a:spcPts val="0"/>
              </a:spcBef>
              <a:spcAft>
                <a:spcPts val="0"/>
              </a:spcAft>
              <a:buNone/>
            </a:pPr>
            <a:endParaRPr lang="es-ES"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ES" sz="1500" b="1" dirty="0" smtClean="0">
                <a:solidFill>
                  <a:srgbClr val="6F7271"/>
                </a:solidFill>
                <a:latin typeface="Montserrat"/>
                <a:ea typeface="Montserrat"/>
                <a:cs typeface="Montserrat"/>
                <a:sym typeface="Montserrat"/>
              </a:rPr>
              <a:t>Se sugiere revisar cada causal de sobreseimiento e improcedencia con la finalidad de evidenciar la actuación de las que corresponda;</a:t>
            </a:r>
          </a:p>
          <a:p>
            <a:pPr marL="0" lvl="0" indent="0" algn="just" rtl="0">
              <a:spcBef>
                <a:spcPts val="0"/>
              </a:spcBef>
              <a:spcAft>
                <a:spcPts val="0"/>
              </a:spcAft>
              <a:buNone/>
            </a:pPr>
            <a:endParaRPr lang="es-ES"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ES" sz="1500" b="1" dirty="0" smtClean="0">
                <a:solidFill>
                  <a:srgbClr val="6F7271"/>
                </a:solidFill>
                <a:latin typeface="Montserrat"/>
                <a:ea typeface="Montserrat"/>
                <a:cs typeface="Montserrat"/>
                <a:sym typeface="Montserrat"/>
              </a:rPr>
              <a:t>De actualizarse una de estas el recurso de revisión podrá ser sobreseído en todo o en parte.</a:t>
            </a:r>
          </a:p>
          <a:p>
            <a:pPr marL="0" lvl="0" indent="0" algn="just" rtl="0">
              <a:spcBef>
                <a:spcPts val="0"/>
              </a:spcBef>
              <a:spcAft>
                <a:spcPts val="0"/>
              </a:spcAft>
              <a:buNone/>
            </a:pPr>
            <a:endParaRPr lang="es-ES"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b="1"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b="1" dirty="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b="1"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b="1" dirty="0">
              <a:solidFill>
                <a:srgbClr val="6F7271"/>
              </a:solidFill>
              <a:latin typeface="Montserrat"/>
              <a:ea typeface="Montserrat"/>
              <a:cs typeface="Montserrat"/>
              <a:sym typeface="Montserrat"/>
            </a:endParaRPr>
          </a:p>
          <a:p>
            <a:pPr marL="0" lvl="0" indent="0" algn="just" rtl="0">
              <a:spcBef>
                <a:spcPts val="0"/>
              </a:spcBef>
              <a:spcAft>
                <a:spcPts val="0"/>
              </a:spcAft>
              <a:buNone/>
            </a:pPr>
            <a:endParaRPr b="1" dirty="0">
              <a:solidFill>
                <a:srgbClr val="6F7271"/>
              </a:solidFill>
              <a:latin typeface="Montserrat"/>
              <a:ea typeface="Montserrat"/>
              <a:cs typeface="Montserrat"/>
              <a:sym typeface="Montserrat"/>
            </a:endParaRPr>
          </a:p>
        </p:txBody>
      </p:sp>
      <p:sp>
        <p:nvSpPr>
          <p:cNvPr id="16" name="Google Shape;433;g1e07eed4896_0_407"/>
          <p:cNvSpPr/>
          <p:nvPr/>
        </p:nvSpPr>
        <p:spPr>
          <a:xfrm>
            <a:off x="8292818" y="1823467"/>
            <a:ext cx="3444060" cy="3529471"/>
          </a:xfrm>
          <a:prstGeom prst="rect">
            <a:avLst/>
          </a:prstGeom>
          <a:solidFill>
            <a:srgbClr val="FFFFFF">
              <a:alpha val="40000"/>
            </a:srgbClr>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1500" b="1" dirty="0" smtClean="0">
                <a:solidFill>
                  <a:srgbClr val="6F7271"/>
                </a:solidFill>
                <a:latin typeface="Montserrat"/>
                <a:ea typeface="Montserrat"/>
                <a:cs typeface="Montserrat"/>
                <a:sym typeface="Montserrat"/>
              </a:rPr>
              <a:t>Se sugiere analizar y defender cada punto de conflicto.</a:t>
            </a:r>
            <a:endParaRPr lang="es-MX" sz="1500" b="1"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MX"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ES" sz="1500" b="1" dirty="0" smtClean="0">
                <a:solidFill>
                  <a:srgbClr val="6F7271"/>
                </a:solidFill>
                <a:latin typeface="Montserrat"/>
                <a:ea typeface="Montserrat"/>
                <a:cs typeface="Montserrat"/>
                <a:sym typeface="Montserrat"/>
              </a:rPr>
              <a:t>Acreditar que el agravio deviene infundado, esto es, que el particular no tiene razón toda vez que la respuesta garantiza el derecho de acceso a la información, o en su caso, modificar lo que corresponda para dejar sin materia.</a:t>
            </a:r>
          </a:p>
          <a:p>
            <a:pPr marL="0" lvl="0" indent="0" algn="just" rtl="0">
              <a:spcBef>
                <a:spcPts val="0"/>
              </a:spcBef>
              <a:spcAft>
                <a:spcPts val="0"/>
              </a:spcAft>
              <a:buNone/>
            </a:pPr>
            <a:endParaRPr lang="es-ES" sz="1500" b="1"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ES" sz="1500" b="1" dirty="0" smtClean="0">
                <a:solidFill>
                  <a:srgbClr val="6F7271"/>
                </a:solidFill>
                <a:latin typeface="Montserrat"/>
                <a:ea typeface="Montserrat"/>
                <a:cs typeface="Montserrat"/>
                <a:sym typeface="Montserrat"/>
              </a:rPr>
              <a:t>El análisis deberá de realizarse caso por caso, revisando que la respuesta cumpla con los requisitos de la ley</a:t>
            </a:r>
            <a:r>
              <a:rPr lang="es-ES" sz="1600" b="1" dirty="0" smtClean="0">
                <a:solidFill>
                  <a:srgbClr val="6F7271"/>
                </a:solidFill>
                <a:latin typeface="Montserrat"/>
                <a:ea typeface="Montserrat"/>
                <a:cs typeface="Montserrat"/>
                <a:sym typeface="Montserrat"/>
              </a:rPr>
              <a:t>.</a:t>
            </a:r>
            <a:endParaRPr lang="es-MX" sz="1600" b="1" dirty="0">
              <a:solidFill>
                <a:srgbClr val="6F7271"/>
              </a:solidFill>
              <a:latin typeface="Montserrat"/>
              <a:ea typeface="Montserrat"/>
              <a:cs typeface="Montserrat"/>
              <a:sym typeface="Montserrat"/>
            </a:endParaRPr>
          </a:p>
        </p:txBody>
      </p:sp>
      <p:sp>
        <p:nvSpPr>
          <p:cNvPr id="17"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12</a:t>
            </a:r>
            <a:endParaRPr sz="12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63208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1e07eed4896_0_132"/>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27" name="Google Shape;227;g1e07eed4896_0_132"/>
          <p:cNvSpPr/>
          <p:nvPr/>
        </p:nvSpPr>
        <p:spPr>
          <a:xfrm>
            <a:off x="374150" y="1138738"/>
            <a:ext cx="11452225"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700" dirty="0" smtClean="0">
                <a:solidFill>
                  <a:srgbClr val="6F7271"/>
                </a:solidFill>
                <a:latin typeface="Montserrat"/>
                <a:ea typeface="Montserrat"/>
                <a:cs typeface="Montserrat"/>
                <a:sym typeface="Montserrat"/>
              </a:rPr>
              <a:t>Para efecto de guardar mayor orden se sugiere desarrollar los mismos en capítulos, ejemplo:</a:t>
            </a:r>
            <a:endParaRPr sz="1700" b="0" i="0" u="none" strike="noStrike" cap="none" dirty="0">
              <a:solidFill>
                <a:srgbClr val="6F7271"/>
              </a:solidFill>
              <a:latin typeface="Montserrat"/>
              <a:ea typeface="Montserrat"/>
              <a:cs typeface="Montserrat"/>
              <a:sym typeface="Montserrat"/>
            </a:endParaRPr>
          </a:p>
        </p:txBody>
      </p:sp>
      <p:sp>
        <p:nvSpPr>
          <p:cNvPr id="228" name="Google Shape;228;g1e07eed4896_0_132"/>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Alegatos - Modelo</a:t>
            </a:r>
            <a:endParaRPr sz="2000" b="0" i="0" u="none" strike="noStrike" cap="none" dirty="0">
              <a:solidFill>
                <a:srgbClr val="404040"/>
              </a:solidFill>
              <a:latin typeface="Montserrat Medium"/>
              <a:ea typeface="Montserrat Medium"/>
              <a:cs typeface="Montserrat Medium"/>
              <a:sym typeface="Montserrat Medium"/>
            </a:endParaRPr>
          </a:p>
        </p:txBody>
      </p:sp>
      <p:sp>
        <p:nvSpPr>
          <p:cNvPr id="230" name="Google Shape;230;g1e07eed4896_0_132"/>
          <p:cNvSpPr/>
          <p:nvPr/>
        </p:nvSpPr>
        <p:spPr>
          <a:xfrm>
            <a:off x="1544458" y="2220301"/>
            <a:ext cx="7641105" cy="2535216"/>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MX" sz="1700" b="1" dirty="0" smtClean="0">
                <a:solidFill>
                  <a:srgbClr val="6F7271"/>
                </a:solidFill>
                <a:latin typeface="Montserrat"/>
                <a:ea typeface="Montserrat"/>
                <a:cs typeface="Montserrat"/>
                <a:sym typeface="Montserrat"/>
              </a:rPr>
              <a:t>Primero. </a:t>
            </a:r>
            <a:r>
              <a:rPr lang="es-MX" sz="1700" dirty="0" smtClean="0">
                <a:solidFill>
                  <a:srgbClr val="6F7271"/>
                </a:solidFill>
                <a:latin typeface="Montserrat"/>
                <a:ea typeface="Montserrat"/>
                <a:cs typeface="Montserrat"/>
                <a:sym typeface="Montserrat"/>
              </a:rPr>
              <a:t>Causales de sobreseimiento</a:t>
            </a:r>
          </a:p>
          <a:p>
            <a:pPr marL="0" marR="0" lvl="0" indent="0" algn="just" rtl="0">
              <a:lnSpc>
                <a:spcPct val="100000"/>
              </a:lnSpc>
              <a:spcBef>
                <a:spcPts val="0"/>
              </a:spcBef>
              <a:spcAft>
                <a:spcPts val="0"/>
              </a:spcAft>
              <a:buClr>
                <a:srgbClr val="000000"/>
              </a:buClr>
              <a:buSzPts val="1700"/>
              <a:buFont typeface="Arial"/>
              <a:buNone/>
            </a:pPr>
            <a:endParaRPr lang="es-ES" sz="1700" b="1" dirty="0" smtClean="0">
              <a:solidFill>
                <a:srgbClr val="6F7271"/>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700"/>
              <a:buFont typeface="Arial"/>
              <a:buNone/>
            </a:pPr>
            <a:r>
              <a:rPr lang="es-ES" sz="1700" b="1" dirty="0" smtClean="0">
                <a:solidFill>
                  <a:srgbClr val="6F7271"/>
                </a:solidFill>
                <a:latin typeface="Montserrat"/>
                <a:ea typeface="Montserrat"/>
                <a:cs typeface="Montserrat"/>
                <a:sym typeface="Montserrat"/>
              </a:rPr>
              <a:t>Segundo. </a:t>
            </a:r>
            <a:r>
              <a:rPr lang="es-ES" sz="1700" dirty="0" smtClean="0">
                <a:solidFill>
                  <a:srgbClr val="6F7271"/>
                </a:solidFill>
                <a:latin typeface="Montserrat"/>
                <a:ea typeface="Montserrat"/>
                <a:cs typeface="Montserrat"/>
                <a:sym typeface="Montserrat"/>
              </a:rPr>
              <a:t>Fijación de la </a:t>
            </a:r>
            <a:r>
              <a:rPr lang="es-ES" sz="1700" dirty="0" err="1" smtClean="0">
                <a:solidFill>
                  <a:srgbClr val="6F7271"/>
                </a:solidFill>
                <a:latin typeface="Montserrat"/>
                <a:ea typeface="Montserrat"/>
                <a:cs typeface="Montserrat"/>
                <a:sym typeface="Montserrat"/>
              </a:rPr>
              <a:t>litis</a:t>
            </a:r>
            <a:r>
              <a:rPr lang="es-ES" sz="1700" dirty="0" smtClean="0">
                <a:solidFill>
                  <a:srgbClr val="6F7271"/>
                </a:solidFill>
                <a:latin typeface="Montserrat"/>
                <a:ea typeface="Montserrat"/>
                <a:cs typeface="Montserrat"/>
                <a:sym typeface="Montserrat"/>
              </a:rPr>
              <a:t> y actos consentidos</a:t>
            </a:r>
          </a:p>
          <a:p>
            <a:pPr marL="0" marR="0" lvl="0" indent="0" algn="just" rtl="0">
              <a:lnSpc>
                <a:spcPct val="100000"/>
              </a:lnSpc>
              <a:spcBef>
                <a:spcPts val="0"/>
              </a:spcBef>
              <a:spcAft>
                <a:spcPts val="0"/>
              </a:spcAft>
              <a:buClr>
                <a:srgbClr val="000000"/>
              </a:buClr>
              <a:buSzPts val="1700"/>
              <a:buFont typeface="Arial"/>
              <a:buNone/>
            </a:pPr>
            <a:endParaRPr lang="es-ES" sz="1700" b="1" dirty="0">
              <a:solidFill>
                <a:srgbClr val="6F7271"/>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700"/>
              <a:buFont typeface="Arial"/>
              <a:buNone/>
            </a:pPr>
            <a:r>
              <a:rPr lang="es-ES" sz="1700" b="1" dirty="0" smtClean="0">
                <a:solidFill>
                  <a:srgbClr val="6F7271"/>
                </a:solidFill>
                <a:latin typeface="Montserrat"/>
                <a:ea typeface="Montserrat"/>
                <a:cs typeface="Montserrat"/>
                <a:sym typeface="Montserrat"/>
              </a:rPr>
              <a:t>Tercero. </a:t>
            </a:r>
            <a:r>
              <a:rPr lang="es-ES" sz="1700" dirty="0" smtClean="0">
                <a:solidFill>
                  <a:srgbClr val="6F7271"/>
                </a:solidFill>
                <a:latin typeface="Montserrat"/>
                <a:ea typeface="Montserrat"/>
                <a:cs typeface="Montserrat"/>
                <a:sym typeface="Montserrat"/>
              </a:rPr>
              <a:t>Inexistencia de la información </a:t>
            </a:r>
          </a:p>
          <a:p>
            <a:pPr marL="0" marR="0" lvl="0" indent="0" algn="just" rtl="0">
              <a:lnSpc>
                <a:spcPct val="100000"/>
              </a:lnSpc>
              <a:spcBef>
                <a:spcPts val="0"/>
              </a:spcBef>
              <a:spcAft>
                <a:spcPts val="0"/>
              </a:spcAft>
              <a:buClr>
                <a:srgbClr val="000000"/>
              </a:buClr>
              <a:buSzPts val="1700"/>
              <a:buFont typeface="Arial"/>
              <a:buNone/>
            </a:pPr>
            <a:endParaRPr lang="es-ES" sz="1700" b="1" dirty="0">
              <a:solidFill>
                <a:srgbClr val="6F7271"/>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700"/>
              <a:buFont typeface="Arial"/>
              <a:buNone/>
            </a:pPr>
            <a:r>
              <a:rPr lang="es-ES" sz="1700" b="1" dirty="0" smtClean="0">
                <a:solidFill>
                  <a:srgbClr val="6F7271"/>
                </a:solidFill>
                <a:latin typeface="Montserrat"/>
                <a:ea typeface="Montserrat"/>
                <a:cs typeface="Montserrat"/>
                <a:sym typeface="Montserrat"/>
              </a:rPr>
              <a:t>Cuarto. </a:t>
            </a:r>
            <a:r>
              <a:rPr lang="es-ES" sz="1700" dirty="0" smtClean="0">
                <a:solidFill>
                  <a:srgbClr val="6F7271"/>
                </a:solidFill>
                <a:latin typeface="Montserrat"/>
                <a:ea typeface="Montserrat"/>
                <a:cs typeface="Montserrat"/>
                <a:sym typeface="Montserrat"/>
              </a:rPr>
              <a:t>Clasificación de confidencialidad. </a:t>
            </a:r>
          </a:p>
          <a:p>
            <a:pPr marL="0" marR="0" lvl="0" indent="0" algn="just" rtl="0">
              <a:lnSpc>
                <a:spcPct val="100000"/>
              </a:lnSpc>
              <a:spcBef>
                <a:spcPts val="0"/>
              </a:spcBef>
              <a:spcAft>
                <a:spcPts val="0"/>
              </a:spcAft>
              <a:buClr>
                <a:srgbClr val="000000"/>
              </a:buClr>
              <a:buSzPts val="1700"/>
              <a:buFont typeface="Arial"/>
              <a:buNone/>
            </a:pPr>
            <a:endParaRPr lang="es-ES" sz="1700" b="1" dirty="0" smtClean="0">
              <a:solidFill>
                <a:srgbClr val="6F7271"/>
              </a:solidFill>
              <a:latin typeface="Montserrat"/>
              <a:ea typeface="Montserrat"/>
              <a:cs typeface="Montserrat"/>
              <a:sym typeface="Montserrat"/>
            </a:endParaRPr>
          </a:p>
        </p:txBody>
      </p:sp>
      <p:sp>
        <p:nvSpPr>
          <p:cNvPr id="11" name="Google Shape;227;g1e07eed4896_0_132"/>
          <p:cNvSpPr/>
          <p:nvPr/>
        </p:nvSpPr>
        <p:spPr>
          <a:xfrm>
            <a:off x="374150" y="4755517"/>
            <a:ext cx="10141450" cy="719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700" dirty="0" smtClean="0">
                <a:solidFill>
                  <a:srgbClr val="6F7271"/>
                </a:solidFill>
                <a:latin typeface="Montserrat"/>
                <a:ea typeface="Montserrat"/>
                <a:cs typeface="Montserrat"/>
                <a:sym typeface="Montserrat"/>
              </a:rPr>
              <a:t>A partir del tercer capítulo agregar tantos sean necesarios de acuerdo a las causales de procedencia del recurso de revisión identificadas.  </a:t>
            </a:r>
            <a:endParaRPr sz="1700" b="0" i="0" u="none" strike="noStrike" cap="none" dirty="0">
              <a:solidFill>
                <a:srgbClr val="6F7271"/>
              </a:solidFill>
              <a:latin typeface="Montserrat"/>
              <a:ea typeface="Montserrat"/>
              <a:cs typeface="Montserrat"/>
              <a:sym typeface="Montserrat"/>
            </a:endParaRPr>
          </a:p>
        </p:txBody>
      </p:sp>
      <p:sp>
        <p:nvSpPr>
          <p:cNvPr id="8"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13</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e07eed4896_0_221"/>
          <p:cNvSpPr txBox="1"/>
          <p:nvPr/>
        </p:nvSpPr>
        <p:spPr>
          <a:xfrm>
            <a:off x="5496700" y="2921073"/>
            <a:ext cx="6695400" cy="145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MX" sz="2500" b="1" dirty="0" smtClean="0">
                <a:solidFill>
                  <a:srgbClr val="6E152E"/>
                </a:solidFill>
                <a:latin typeface="Montserrat SemiBold"/>
                <a:ea typeface="Montserrat SemiBold"/>
                <a:cs typeface="Montserrat SemiBold"/>
                <a:sym typeface="Montserrat SemiBold"/>
              </a:rPr>
              <a:t>Sugerencias por causal de procedencia</a:t>
            </a:r>
            <a:endParaRPr sz="2500" b="1" dirty="0">
              <a:solidFill>
                <a:srgbClr val="6E152E"/>
              </a:solidFill>
              <a:latin typeface="Montserrat SemiBold"/>
              <a:ea typeface="Montserrat SemiBold"/>
              <a:cs typeface="Montserrat SemiBold"/>
              <a:sym typeface="Montserrat SemiBold"/>
            </a:endParaRPr>
          </a:p>
        </p:txBody>
      </p:sp>
      <p:sp>
        <p:nvSpPr>
          <p:cNvPr id="4"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14</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1e07eed4896_0_156"/>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41" name="Google Shape;241;g1e07eed4896_0_156"/>
          <p:cNvSpPr/>
          <p:nvPr/>
        </p:nvSpPr>
        <p:spPr>
          <a:xfrm>
            <a:off x="2717650" y="1078890"/>
            <a:ext cx="9013500" cy="10992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700" dirty="0" smtClean="0">
                <a:solidFill>
                  <a:srgbClr val="6F7271"/>
                </a:solidFill>
                <a:latin typeface="Montserrat"/>
                <a:ea typeface="Montserrat"/>
                <a:cs typeface="Montserrat"/>
                <a:sym typeface="Montserrat"/>
              </a:rPr>
              <a:t>Cada recurso de revisión guarda sus particularidades, por ello, la defensa deberá de integrarse caso por caso. </a:t>
            </a:r>
            <a:endParaRPr sz="1700" b="0" i="0" u="none" strike="noStrike" cap="none" dirty="0">
              <a:solidFill>
                <a:srgbClr val="6F7271"/>
              </a:solidFill>
              <a:latin typeface="Montserrat"/>
              <a:ea typeface="Montserrat"/>
              <a:cs typeface="Montserrat"/>
              <a:sym typeface="Montserrat"/>
            </a:endParaRPr>
          </a:p>
        </p:txBody>
      </p:sp>
      <p:sp>
        <p:nvSpPr>
          <p:cNvPr id="242" name="Google Shape;242;g1e07eed4896_0_156"/>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Sugerencia generales</a:t>
            </a:r>
            <a:endParaRPr sz="2000" b="1" i="0" u="none" strike="noStrike" cap="none" dirty="0">
              <a:solidFill>
                <a:srgbClr val="404040"/>
              </a:solidFill>
              <a:latin typeface="Montserrat"/>
              <a:ea typeface="Montserrat"/>
              <a:cs typeface="Montserrat"/>
              <a:sym typeface="Montserrat"/>
            </a:endParaRPr>
          </a:p>
        </p:txBody>
      </p:sp>
      <p:sp>
        <p:nvSpPr>
          <p:cNvPr id="9" name="Google Shape;295;g1e07eed4896_0_234"/>
          <p:cNvSpPr/>
          <p:nvPr/>
        </p:nvSpPr>
        <p:spPr>
          <a:xfrm>
            <a:off x="388619" y="1263214"/>
            <a:ext cx="2314562" cy="69944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ES" sz="1700" dirty="0" smtClean="0">
                <a:solidFill>
                  <a:srgbClr val="6E152E"/>
                </a:solidFill>
                <a:latin typeface="Montserrat SemiBold"/>
                <a:ea typeface="Montserrat SemiBold"/>
                <a:cs typeface="Montserrat SemiBold"/>
                <a:sym typeface="Montserrat SemiBold"/>
              </a:rPr>
              <a:t>Caso por caso</a:t>
            </a:r>
            <a:endParaRPr sz="1700" i="0" u="none" strike="noStrike" cap="none" dirty="0">
              <a:solidFill>
                <a:srgbClr val="6E152E"/>
              </a:solidFill>
              <a:latin typeface="Montserrat SemiBold"/>
              <a:ea typeface="Montserrat SemiBold"/>
              <a:cs typeface="Montserrat SemiBold"/>
              <a:sym typeface="Montserrat SemiBold"/>
            </a:endParaRPr>
          </a:p>
        </p:txBody>
      </p:sp>
      <p:sp>
        <p:nvSpPr>
          <p:cNvPr id="10" name="Google Shape;297;g1e07eed4896_0_234"/>
          <p:cNvSpPr/>
          <p:nvPr/>
        </p:nvSpPr>
        <p:spPr>
          <a:xfrm>
            <a:off x="388619" y="2251527"/>
            <a:ext cx="2343500" cy="69944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ES" sz="1700" dirty="0" smtClean="0">
                <a:solidFill>
                  <a:srgbClr val="BC945A"/>
                </a:solidFill>
                <a:latin typeface="Montserrat SemiBold"/>
                <a:ea typeface="Montserrat SemiBold"/>
                <a:cs typeface="Montserrat SemiBold"/>
                <a:sym typeface="Montserrat SemiBold"/>
              </a:rPr>
              <a:t>Pro recurrente</a:t>
            </a:r>
            <a:endParaRPr sz="1700" i="0" u="none" strike="noStrike" cap="none" dirty="0">
              <a:solidFill>
                <a:srgbClr val="BC945A"/>
              </a:solidFill>
              <a:latin typeface="Montserrat SemiBold"/>
              <a:ea typeface="Montserrat SemiBold"/>
              <a:cs typeface="Montserrat SemiBold"/>
              <a:sym typeface="Montserrat SemiBold"/>
            </a:endParaRPr>
          </a:p>
        </p:txBody>
      </p:sp>
      <p:sp>
        <p:nvSpPr>
          <p:cNvPr id="11" name="Google Shape;241;g1e07eed4896_0_156"/>
          <p:cNvSpPr/>
          <p:nvPr/>
        </p:nvSpPr>
        <p:spPr>
          <a:xfrm>
            <a:off x="2732119" y="2210327"/>
            <a:ext cx="9013500" cy="839455"/>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700" dirty="0" smtClean="0">
                <a:solidFill>
                  <a:srgbClr val="6F7271"/>
                </a:solidFill>
                <a:latin typeface="Montserrat"/>
                <a:ea typeface="Montserrat"/>
                <a:cs typeface="Montserrat"/>
                <a:sym typeface="Montserrat"/>
              </a:rPr>
              <a:t>Partir de la idea que el INAI procurará dar la razón al recurrente y por ende privilegiar la entrega de la información, no realizar interpretaciones restrictivas.</a:t>
            </a:r>
            <a:endParaRPr sz="1700" b="0" i="0" u="none" strike="noStrike" cap="none" dirty="0">
              <a:solidFill>
                <a:srgbClr val="6F7271"/>
              </a:solidFill>
              <a:latin typeface="Montserrat"/>
              <a:ea typeface="Montserrat"/>
              <a:cs typeface="Montserrat"/>
              <a:sym typeface="Montserrat"/>
            </a:endParaRPr>
          </a:p>
        </p:txBody>
      </p:sp>
      <p:sp>
        <p:nvSpPr>
          <p:cNvPr id="13" name="Google Shape;296;g1e07eed4896_0_234"/>
          <p:cNvSpPr/>
          <p:nvPr/>
        </p:nvSpPr>
        <p:spPr>
          <a:xfrm>
            <a:off x="432026" y="3244176"/>
            <a:ext cx="2343500" cy="727454"/>
          </a:xfrm>
          <a:prstGeom prst="roundRect">
            <a:avLst>
              <a:gd name="adj" fmla="val 25000"/>
            </a:avLst>
          </a:prstGeom>
          <a:noFill/>
          <a:ln w="28575"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ES" sz="1700" dirty="0" smtClean="0">
                <a:solidFill>
                  <a:srgbClr val="235B4E"/>
                </a:solidFill>
                <a:latin typeface="Montserrat SemiBold"/>
                <a:ea typeface="Montserrat SemiBold"/>
                <a:cs typeface="Montserrat SemiBold"/>
                <a:sym typeface="Montserrat SemiBold"/>
              </a:rPr>
              <a:t>Precedentes</a:t>
            </a:r>
            <a:endParaRPr lang="es-MX" sz="1700" i="0" u="none" strike="noStrike" cap="none" dirty="0" smtClean="0">
              <a:solidFill>
                <a:srgbClr val="235B4E"/>
              </a:solidFill>
              <a:latin typeface="Montserrat SemiBold"/>
              <a:ea typeface="Montserrat SemiBold"/>
              <a:cs typeface="Montserrat SemiBold"/>
              <a:sym typeface="Montserrat SemiBold"/>
            </a:endParaRPr>
          </a:p>
        </p:txBody>
      </p:sp>
      <p:sp>
        <p:nvSpPr>
          <p:cNvPr id="14" name="Google Shape;241;g1e07eed4896_0_156"/>
          <p:cNvSpPr/>
          <p:nvPr/>
        </p:nvSpPr>
        <p:spPr>
          <a:xfrm>
            <a:off x="2746588" y="3187827"/>
            <a:ext cx="9013500" cy="873936"/>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700" dirty="0" smtClean="0">
                <a:solidFill>
                  <a:srgbClr val="6F7271"/>
                </a:solidFill>
                <a:latin typeface="Montserrat"/>
                <a:ea typeface="Montserrat"/>
                <a:cs typeface="Montserrat"/>
                <a:sym typeface="Montserrat"/>
              </a:rPr>
              <a:t>Identificar e invocar precedentes (resoluciones) que haya emitido el INAI que pudieran, por analogía o la idea que ellas guardan, robustecer la defensa de la respuesta impugnada. </a:t>
            </a:r>
            <a:endParaRPr sz="1700" b="0" i="0" u="none" strike="noStrike" cap="none" dirty="0">
              <a:solidFill>
                <a:srgbClr val="6F7271"/>
              </a:solidFill>
              <a:latin typeface="Montserrat"/>
              <a:ea typeface="Montserrat"/>
              <a:cs typeface="Montserrat"/>
              <a:sym typeface="Montserrat"/>
            </a:endParaRPr>
          </a:p>
        </p:txBody>
      </p:sp>
      <p:sp>
        <p:nvSpPr>
          <p:cNvPr id="15" name="Google Shape;295;g1e07eed4896_0_234"/>
          <p:cNvSpPr/>
          <p:nvPr/>
        </p:nvSpPr>
        <p:spPr>
          <a:xfrm>
            <a:off x="460964" y="4261860"/>
            <a:ext cx="2314562" cy="699440"/>
          </a:xfrm>
          <a:prstGeom prst="roundRect">
            <a:avLst>
              <a:gd name="adj" fmla="val 25000"/>
            </a:avLst>
          </a:prstGeom>
          <a:noFill/>
          <a:ln w="28575"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ES" sz="1700" dirty="0" smtClean="0">
                <a:solidFill>
                  <a:srgbClr val="6E152E"/>
                </a:solidFill>
                <a:latin typeface="Montserrat SemiBold"/>
                <a:ea typeface="Montserrat SemiBold"/>
                <a:cs typeface="Montserrat SemiBold"/>
                <a:sym typeface="Montserrat SemiBold"/>
              </a:rPr>
              <a:t>Notificación de alegatos</a:t>
            </a:r>
            <a:endParaRPr sz="1700" i="0" u="none" strike="noStrike" cap="none" dirty="0">
              <a:solidFill>
                <a:srgbClr val="6E152E"/>
              </a:solidFill>
              <a:latin typeface="Montserrat SemiBold"/>
              <a:ea typeface="Montserrat SemiBold"/>
              <a:cs typeface="Montserrat SemiBold"/>
              <a:sym typeface="Montserrat SemiBold"/>
            </a:endParaRPr>
          </a:p>
        </p:txBody>
      </p:sp>
      <p:sp>
        <p:nvSpPr>
          <p:cNvPr id="16" name="Google Shape;241;g1e07eed4896_0_156"/>
          <p:cNvSpPr/>
          <p:nvPr/>
        </p:nvSpPr>
        <p:spPr>
          <a:xfrm>
            <a:off x="2775526" y="4193760"/>
            <a:ext cx="9013500" cy="830838"/>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700" dirty="0" smtClean="0">
                <a:solidFill>
                  <a:srgbClr val="6F7271"/>
                </a:solidFill>
                <a:latin typeface="Montserrat"/>
                <a:ea typeface="Montserrat"/>
                <a:cs typeface="Montserrat"/>
                <a:sym typeface="Montserrat"/>
              </a:rPr>
              <a:t>Procurar notificar los alegatos a la parte recurrente y a la Ponencia del INAI, tanto por la Plataforma Nacional de Transparencia como por correos electrónicos o elegidos.</a:t>
            </a:r>
            <a:endParaRPr sz="1700" b="0" i="0" u="none" strike="noStrike" cap="none" dirty="0">
              <a:solidFill>
                <a:srgbClr val="6F7271"/>
              </a:solidFill>
              <a:latin typeface="Montserrat"/>
              <a:ea typeface="Montserrat"/>
              <a:cs typeface="Montserrat"/>
              <a:sym typeface="Montserrat"/>
            </a:endParaRPr>
          </a:p>
        </p:txBody>
      </p:sp>
      <p:sp>
        <p:nvSpPr>
          <p:cNvPr id="17" name="Google Shape;297;g1e07eed4896_0_234"/>
          <p:cNvSpPr/>
          <p:nvPr/>
        </p:nvSpPr>
        <p:spPr>
          <a:xfrm>
            <a:off x="460964" y="5247806"/>
            <a:ext cx="2343500" cy="699440"/>
          </a:xfrm>
          <a:prstGeom prst="roundRect">
            <a:avLst>
              <a:gd name="adj" fmla="val 25000"/>
            </a:avLst>
          </a:prstGeom>
          <a:noFill/>
          <a:ln w="28575" cap="flat" cmpd="sng">
            <a:solidFill>
              <a:srgbClr val="BC945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s-ES" sz="1700" dirty="0" smtClean="0">
                <a:solidFill>
                  <a:srgbClr val="BC945A"/>
                </a:solidFill>
                <a:latin typeface="Montserrat SemiBold"/>
                <a:ea typeface="Montserrat SemiBold"/>
                <a:cs typeface="Montserrat SemiBold"/>
                <a:sym typeface="Montserrat SemiBold"/>
              </a:rPr>
              <a:t>Cabildeo</a:t>
            </a:r>
            <a:endParaRPr sz="1700" i="0" u="none" strike="noStrike" cap="none" dirty="0">
              <a:solidFill>
                <a:srgbClr val="BC945A"/>
              </a:solidFill>
              <a:latin typeface="Montserrat SemiBold"/>
              <a:ea typeface="Montserrat SemiBold"/>
              <a:cs typeface="Montserrat SemiBold"/>
              <a:sym typeface="Montserrat SemiBold"/>
            </a:endParaRPr>
          </a:p>
        </p:txBody>
      </p:sp>
      <p:sp>
        <p:nvSpPr>
          <p:cNvPr id="18" name="Google Shape;241;g1e07eed4896_0_156"/>
          <p:cNvSpPr/>
          <p:nvPr/>
        </p:nvSpPr>
        <p:spPr>
          <a:xfrm>
            <a:off x="2804464" y="5247806"/>
            <a:ext cx="9013500" cy="69944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700" dirty="0" smtClean="0">
                <a:solidFill>
                  <a:srgbClr val="6F7271"/>
                </a:solidFill>
                <a:latin typeface="Montserrat"/>
                <a:ea typeface="Montserrat"/>
                <a:cs typeface="Montserrat"/>
                <a:sym typeface="Montserrat"/>
              </a:rPr>
              <a:t>Acercamiento con las personas de la Ponencia del INAI, para exponer razones y particularidades o, en su caso, buscar su asesoría para sobreseer. </a:t>
            </a:r>
            <a:endParaRPr sz="1700" b="0" i="0" u="none" strike="noStrike" cap="none" dirty="0">
              <a:solidFill>
                <a:srgbClr val="6F7271"/>
              </a:solidFill>
              <a:latin typeface="Montserrat"/>
              <a:ea typeface="Montserrat"/>
              <a:cs typeface="Montserrat"/>
              <a:sym typeface="Montserrat"/>
            </a:endParaRPr>
          </a:p>
        </p:txBody>
      </p:sp>
      <p:sp>
        <p:nvSpPr>
          <p:cNvPr id="19"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15</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Clasificación de confidencialidad o reserva 1 de 4 </a:t>
            </a:r>
            <a:endParaRPr sz="2000" b="0" i="0" u="none" strike="noStrike" cap="none" dirty="0">
              <a:solidFill>
                <a:srgbClr val="404040"/>
              </a:solidFill>
              <a:latin typeface="Montserrat Medium"/>
              <a:ea typeface="Montserrat Medium"/>
              <a:cs typeface="Montserrat Medium"/>
              <a:sym typeface="Montserrat Medium"/>
            </a:endParaRPr>
          </a:p>
        </p:txBody>
      </p:sp>
      <p:pic>
        <p:nvPicPr>
          <p:cNvPr id="261" name="Google Shape;261;g1e07eed4896_0_179"/>
          <p:cNvPicPr preferRelativeResize="0"/>
          <p:nvPr/>
        </p:nvPicPr>
        <p:blipFill>
          <a:blip r:embed="rId4">
            <a:alphaModFix/>
          </a:blip>
          <a:stretch>
            <a:fillRect/>
          </a:stretch>
        </p:blipFill>
        <p:spPr>
          <a:xfrm>
            <a:off x="374138" y="1243749"/>
            <a:ext cx="719226" cy="719226"/>
          </a:xfrm>
          <a:prstGeom prst="rect">
            <a:avLst/>
          </a:prstGeom>
          <a:noFill/>
          <a:ln>
            <a:noFill/>
          </a:ln>
        </p:spPr>
      </p:pic>
      <p:sp>
        <p:nvSpPr>
          <p:cNvPr id="262" name="Google Shape;262;g1e07eed4896_0_179"/>
          <p:cNvSpPr/>
          <p:nvPr/>
        </p:nvSpPr>
        <p:spPr>
          <a:xfrm>
            <a:off x="1381609" y="3784425"/>
            <a:ext cx="10612200" cy="1454605"/>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700" b="1" dirty="0" smtClean="0">
                <a:solidFill>
                  <a:srgbClr val="6F7271"/>
                </a:solidFill>
                <a:latin typeface="Montserrat"/>
                <a:ea typeface="Montserrat"/>
                <a:cs typeface="Montserrat"/>
                <a:sym typeface="Montserrat"/>
              </a:rPr>
              <a:t>Fundada y motivada.</a:t>
            </a:r>
            <a:r>
              <a:rPr lang="es-MX" sz="1700" dirty="0" smtClean="0">
                <a:solidFill>
                  <a:srgbClr val="6F7271"/>
                </a:solidFill>
                <a:latin typeface="Montserrat"/>
                <a:ea typeface="Montserrat"/>
                <a:cs typeface="Montserrat"/>
                <a:sym typeface="Montserrat"/>
              </a:rPr>
              <a:t> Verificar que se acrediten de manera fehaciente y clara los elementos que permitan mantener la confidencialidad o reserva de la información de conformidad con:</a:t>
            </a:r>
          </a:p>
          <a:p>
            <a:pPr lvl="0" algn="just"/>
            <a:endParaRPr lang="es-MX" sz="1700" dirty="0" smtClean="0">
              <a:solidFill>
                <a:srgbClr val="6F7271"/>
              </a:solidFill>
              <a:latin typeface="Montserrat"/>
              <a:ea typeface="Montserrat"/>
              <a:cs typeface="Montserrat"/>
              <a:sym typeface="Montserrat"/>
            </a:endParaRPr>
          </a:p>
          <a:p>
            <a:pPr marL="285750" lvl="0" indent="-285750" algn="just">
              <a:buFont typeface="Arial" panose="020B0604020202020204" pitchFamily="34" charset="0"/>
              <a:buChar char="•"/>
            </a:pPr>
            <a:r>
              <a:rPr lang="es-MX" sz="1700" dirty="0" smtClean="0">
                <a:solidFill>
                  <a:srgbClr val="6F7271"/>
                </a:solidFill>
                <a:latin typeface="Montserrat"/>
                <a:ea typeface="Montserrat"/>
                <a:cs typeface="Montserrat"/>
                <a:sym typeface="Montserrat"/>
              </a:rPr>
              <a:t>La Ley General y/o Ley Federal de Transparencia y Acceso a la Información Pública, así como los Lineamientos Generales en Materia de Clasificación o Desclasificación de Información, así como para la elaboración de versiones públicas, y demás que resulte aplicable para las solicitudes de acceso a la información, o;</a:t>
            </a:r>
          </a:p>
          <a:p>
            <a:pPr lvl="0" algn="just"/>
            <a:endParaRPr lang="es-MX" sz="1700" dirty="0" smtClean="0">
              <a:solidFill>
                <a:srgbClr val="6F7271"/>
              </a:solidFill>
              <a:latin typeface="Montserrat"/>
              <a:ea typeface="Montserrat"/>
              <a:cs typeface="Montserrat"/>
              <a:sym typeface="Montserrat"/>
            </a:endParaRPr>
          </a:p>
          <a:p>
            <a:pPr marL="285750" lvl="0" indent="-285750" algn="just">
              <a:buFont typeface="Arial" panose="020B0604020202020204" pitchFamily="34" charset="0"/>
              <a:buChar char="•"/>
            </a:pPr>
            <a:r>
              <a:rPr lang="es-MX" sz="1700" dirty="0" smtClean="0">
                <a:solidFill>
                  <a:srgbClr val="6F7271"/>
                </a:solidFill>
                <a:latin typeface="Montserrat"/>
                <a:ea typeface="Montserrat"/>
                <a:cs typeface="Montserrat"/>
                <a:sym typeface="Montserrat"/>
              </a:rPr>
              <a:t>Ley General de Protección de Datos Personales en Posesión de Sujetos Obligados  y los </a:t>
            </a:r>
            <a:r>
              <a:rPr lang="es-ES" sz="1700" dirty="0" smtClean="0">
                <a:solidFill>
                  <a:srgbClr val="6F7271"/>
                </a:solidFill>
                <a:latin typeface="Montserrat"/>
                <a:ea typeface="Montserrat"/>
                <a:cs typeface="Montserrat"/>
                <a:sym typeface="Montserrat"/>
              </a:rPr>
              <a:t>Lineamientos </a:t>
            </a:r>
            <a:r>
              <a:rPr lang="es-ES" sz="1700" dirty="0">
                <a:solidFill>
                  <a:srgbClr val="6F7271"/>
                </a:solidFill>
                <a:latin typeface="Montserrat"/>
                <a:ea typeface="Montserrat"/>
                <a:cs typeface="Montserrat"/>
                <a:sym typeface="Montserrat"/>
              </a:rPr>
              <a:t>Generales Protección de Datos Personales para el Sector </a:t>
            </a:r>
            <a:r>
              <a:rPr lang="es-ES" sz="1700" dirty="0" smtClean="0">
                <a:solidFill>
                  <a:srgbClr val="6F7271"/>
                </a:solidFill>
                <a:latin typeface="Montserrat"/>
                <a:ea typeface="Montserrat"/>
                <a:cs typeface="Montserrat"/>
                <a:sym typeface="Montserrat"/>
              </a:rPr>
              <a:t>Público, y demás que resulte aplicable para las solicitudes de derechos de acceso, rectificación, cancelación y oposición de datos personales.</a:t>
            </a:r>
            <a:endParaRPr lang="es-MX" sz="1700"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a:p>
            <a:pPr marL="0" lvl="0" indent="0" algn="just" rtl="0">
              <a:spcBef>
                <a:spcPts val="0"/>
              </a:spcBef>
              <a:spcAft>
                <a:spcPts val="0"/>
              </a:spcAft>
              <a:buNone/>
            </a:pPr>
            <a:endParaRPr sz="1700" dirty="0">
              <a:solidFill>
                <a:srgbClr val="6F7271"/>
              </a:solidFill>
              <a:latin typeface="Montserrat"/>
              <a:ea typeface="Montserrat"/>
              <a:cs typeface="Montserrat"/>
              <a:sym typeface="Montserrat"/>
            </a:endParaRPr>
          </a:p>
        </p:txBody>
      </p:sp>
      <p:pic>
        <p:nvPicPr>
          <p:cNvPr id="263" name="Google Shape;263;g1e07eed4896_0_179"/>
          <p:cNvPicPr preferRelativeResize="0"/>
          <p:nvPr/>
        </p:nvPicPr>
        <p:blipFill>
          <a:blip r:embed="rId5">
            <a:alphaModFix/>
          </a:blip>
          <a:stretch>
            <a:fillRect/>
          </a:stretch>
        </p:blipFill>
        <p:spPr>
          <a:xfrm>
            <a:off x="374138" y="3909115"/>
            <a:ext cx="719226" cy="719226"/>
          </a:xfrm>
          <a:prstGeom prst="rect">
            <a:avLst/>
          </a:prstGeom>
          <a:noFill/>
          <a:ln>
            <a:noFill/>
          </a:ln>
        </p:spPr>
      </p:pic>
      <p:sp>
        <p:nvSpPr>
          <p:cNvPr id="264" name="Google Shape;264;g1e07eed4896_0_179"/>
          <p:cNvSpPr/>
          <p:nvPr/>
        </p:nvSpPr>
        <p:spPr>
          <a:xfrm>
            <a:off x="1381609" y="1173300"/>
            <a:ext cx="10612200" cy="852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700" b="1" dirty="0" smtClean="0">
                <a:solidFill>
                  <a:srgbClr val="6F7271"/>
                </a:solidFill>
                <a:latin typeface="Montserrat"/>
                <a:ea typeface="Montserrat"/>
                <a:cs typeface="Montserrat"/>
                <a:sym typeface="Montserrat"/>
              </a:rPr>
              <a:t>Acta de Comité. </a:t>
            </a:r>
            <a:r>
              <a:rPr lang="es-MX" sz="1700" dirty="0" smtClean="0">
                <a:solidFill>
                  <a:srgbClr val="6F7271"/>
                </a:solidFill>
                <a:latin typeface="Montserrat"/>
                <a:ea typeface="Montserrat"/>
                <a:cs typeface="Montserrat"/>
                <a:sym typeface="Montserrat"/>
              </a:rPr>
              <a:t>Esté debidamente formalizada el acta del Comité de Transparencia y que se haya notificado a la parte solicitante.</a:t>
            </a:r>
            <a:r>
              <a:rPr lang="es-MX" sz="1700" b="1" dirty="0" smtClean="0">
                <a:solidFill>
                  <a:srgbClr val="6F7271"/>
                </a:solidFill>
                <a:latin typeface="Montserrat"/>
                <a:ea typeface="Montserrat"/>
                <a:cs typeface="Montserrat"/>
                <a:sym typeface="Montserrat"/>
              </a:rPr>
              <a:t> </a:t>
            </a:r>
            <a:endParaRPr sz="1700" dirty="0">
              <a:solidFill>
                <a:srgbClr val="6F7271"/>
              </a:solidFill>
              <a:latin typeface="Montserrat"/>
              <a:ea typeface="Montserrat"/>
              <a:cs typeface="Montserrat"/>
              <a:sym typeface="Montserrat"/>
            </a:endParaRPr>
          </a:p>
        </p:txBody>
      </p:sp>
      <p:sp>
        <p:nvSpPr>
          <p:cNvPr id="9"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16</a:t>
            </a:r>
            <a:endParaRPr sz="12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156552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Clasificación de confidencialidad o reserva 2 de 4 </a:t>
            </a:r>
            <a:endParaRPr sz="2000" b="0" i="0" u="none" strike="noStrike" cap="none" dirty="0">
              <a:solidFill>
                <a:srgbClr val="404040"/>
              </a:solidFill>
              <a:latin typeface="Montserrat Medium"/>
              <a:ea typeface="Montserrat Medium"/>
              <a:cs typeface="Montserrat Medium"/>
              <a:sym typeface="Montserrat Medium"/>
            </a:endParaRPr>
          </a:p>
        </p:txBody>
      </p:sp>
      <p:graphicFrame>
        <p:nvGraphicFramePr>
          <p:cNvPr id="2" name="Tabla 1"/>
          <p:cNvGraphicFramePr>
            <a:graphicFrameLocks noGrp="1"/>
          </p:cNvGraphicFramePr>
          <p:nvPr>
            <p:extLst>
              <p:ext uri="{D42A27DB-BD31-4B8C-83A1-F6EECF244321}">
                <p14:modId xmlns:p14="http://schemas.microsoft.com/office/powerpoint/2010/main" val="3440167819"/>
              </p:ext>
            </p:extLst>
          </p:nvPr>
        </p:nvGraphicFramePr>
        <p:xfrm>
          <a:off x="591128" y="1084775"/>
          <a:ext cx="10908144" cy="4470899"/>
        </p:xfrm>
        <a:graphic>
          <a:graphicData uri="http://schemas.openxmlformats.org/drawingml/2006/table">
            <a:tbl>
              <a:tblPr firstRow="1" bandRow="1">
                <a:tableStyleId>{5940675A-B579-460E-94D1-54222C63F5DA}</a:tableStyleId>
              </a:tblPr>
              <a:tblGrid>
                <a:gridCol w="3636048">
                  <a:extLst>
                    <a:ext uri="{9D8B030D-6E8A-4147-A177-3AD203B41FA5}">
                      <a16:colId xmlns:a16="http://schemas.microsoft.com/office/drawing/2014/main" val="841729190"/>
                    </a:ext>
                  </a:extLst>
                </a:gridCol>
                <a:gridCol w="3636048">
                  <a:extLst>
                    <a:ext uri="{9D8B030D-6E8A-4147-A177-3AD203B41FA5}">
                      <a16:colId xmlns:a16="http://schemas.microsoft.com/office/drawing/2014/main" val="1482122951"/>
                    </a:ext>
                  </a:extLst>
                </a:gridCol>
                <a:gridCol w="3636048">
                  <a:extLst>
                    <a:ext uri="{9D8B030D-6E8A-4147-A177-3AD203B41FA5}">
                      <a16:colId xmlns:a16="http://schemas.microsoft.com/office/drawing/2014/main" val="261758791"/>
                    </a:ext>
                  </a:extLst>
                </a:gridCol>
              </a:tblGrid>
              <a:tr h="398148">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solidFill>
                            <a:schemeClr val="bg1"/>
                          </a:solidFill>
                          <a:latin typeface="Montserrat"/>
                          <a:ea typeface="Montserrat"/>
                          <a:cs typeface="Montserrat"/>
                          <a:sym typeface="Montserrat"/>
                        </a:rPr>
                        <a:t>Información</a:t>
                      </a:r>
                      <a:r>
                        <a:rPr lang="es-ES" sz="1000" b="1" baseline="0" dirty="0" smtClean="0">
                          <a:solidFill>
                            <a:schemeClr val="bg1"/>
                          </a:solidFill>
                          <a:latin typeface="Montserrat"/>
                          <a:ea typeface="Montserrat"/>
                          <a:cs typeface="Montserrat"/>
                          <a:sym typeface="Montserrat"/>
                        </a:rPr>
                        <a:t> confidencial</a:t>
                      </a:r>
                      <a:endParaRPr lang="es-ES" sz="1000" b="1" i="0" u="none" strike="noStrike" cap="none" dirty="0" smtClean="0">
                        <a:solidFill>
                          <a:schemeClr val="bg1"/>
                        </a:solidFill>
                        <a:latin typeface="Montserrat"/>
                        <a:ea typeface="Montserrat"/>
                        <a:cs typeface="Montserrat"/>
                        <a:sym typeface="Montserrat"/>
                      </a:endParaRPr>
                    </a:p>
                  </a:txBody>
                  <a:tcPr>
                    <a:solidFill>
                      <a:srgbClr val="982828"/>
                    </a:solidFill>
                  </a:tcPr>
                </a:tc>
                <a:tc hMerge="1">
                  <a:txBody>
                    <a:bodyPr/>
                    <a:lstStyle/>
                    <a:p>
                      <a:endParaRPr lang="es-MX" dirty="0"/>
                    </a:p>
                  </a:txBody>
                  <a:tcPr>
                    <a:solidFill>
                      <a:srgbClr val="0E302D"/>
                    </a:solidFill>
                  </a:tcPr>
                </a:tc>
                <a:tc hMerge="1">
                  <a:txBody>
                    <a:bodyPr/>
                    <a:lstStyle/>
                    <a:p>
                      <a:endParaRPr lang="es-MX" dirty="0"/>
                    </a:p>
                  </a:txBody>
                  <a:tcPr>
                    <a:solidFill>
                      <a:srgbClr val="0E302D"/>
                    </a:solidFill>
                  </a:tcPr>
                </a:tc>
                <a:extLst>
                  <a:ext uri="{0D108BD9-81ED-4DB2-BD59-A6C34878D82A}">
                    <a16:rowId xmlns:a16="http://schemas.microsoft.com/office/drawing/2014/main" val="1528696035"/>
                  </a:ext>
                </a:extLst>
              </a:tr>
              <a:tr h="430576">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solidFill>
                            <a:schemeClr val="tx1"/>
                          </a:solidFill>
                          <a:latin typeface="Montserrat" panose="00000500000000000000" pitchFamily="2" charset="0"/>
                        </a:rPr>
                        <a:t>Información</a:t>
                      </a:r>
                      <a:endParaRPr lang="es-MX" sz="1000" b="1" dirty="0" smtClean="0">
                        <a:solidFill>
                          <a:schemeClr val="tx1"/>
                        </a:solidFill>
                        <a:latin typeface="Montserrat" panose="00000500000000000000" pitchFamily="2" charset="0"/>
                      </a:endParaRPr>
                    </a:p>
                  </a:txBody>
                  <a:tcPr/>
                </a:tc>
                <a:tc>
                  <a:txBody>
                    <a:bodyPr/>
                    <a:lstStyle/>
                    <a:p>
                      <a:pPr algn="ctr"/>
                      <a:r>
                        <a:rPr lang="es-ES" sz="1000" b="1" dirty="0" smtClean="0">
                          <a:solidFill>
                            <a:schemeClr val="tx1"/>
                          </a:solidFill>
                          <a:latin typeface="Montserrat" panose="00000500000000000000" pitchFamily="2" charset="0"/>
                          <a:ea typeface="Montserrat"/>
                          <a:cs typeface="Montserrat"/>
                          <a:sym typeface="Montserrat"/>
                        </a:rPr>
                        <a:t>Fundamento</a:t>
                      </a:r>
                      <a:endParaRPr lang="es-MX" sz="1000" b="1" dirty="0">
                        <a:solidFill>
                          <a:schemeClr val="tx1"/>
                        </a:solidFill>
                        <a:latin typeface="Montserrat" panose="00000500000000000000" pitchFamily="2" charset="0"/>
                      </a:endParaRPr>
                    </a:p>
                  </a:txBody>
                  <a:tcPr/>
                </a:tc>
                <a:tc>
                  <a:txBody>
                    <a:bodyPr/>
                    <a:lstStyle/>
                    <a:p>
                      <a:pPr algn="ctr"/>
                      <a:r>
                        <a:rPr lang="es-ES" sz="1000" b="1" dirty="0" smtClean="0">
                          <a:latin typeface="Montserrat" panose="00000500000000000000" pitchFamily="2" charset="0"/>
                        </a:rPr>
                        <a:t>Lineamientos Generales</a:t>
                      </a:r>
                      <a:endParaRPr lang="es-MX" sz="1000" b="1" dirty="0">
                        <a:latin typeface="Montserrat" panose="00000500000000000000" pitchFamily="2" charset="0"/>
                      </a:endParaRPr>
                    </a:p>
                  </a:txBody>
                  <a:tcPr/>
                </a:tc>
                <a:extLst>
                  <a:ext uri="{0D108BD9-81ED-4DB2-BD59-A6C34878D82A}">
                    <a16:rowId xmlns:a16="http://schemas.microsoft.com/office/drawing/2014/main" val="2900731246"/>
                  </a:ext>
                </a:extLst>
              </a:tr>
              <a:tr h="48585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Aquella que presenten los particulares a los sujetos obligados con ese carácter</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116, tercer párrafo, de la LGTAIP</a:t>
                      </a:r>
                      <a:endParaRPr lang="es-MX" sz="1000" dirty="0" smtClean="0">
                        <a:latin typeface="Montserrat" panose="00000500000000000000" pitchFamily="2" charset="0"/>
                      </a:endParaRPr>
                    </a:p>
                  </a:txBody>
                  <a:tcPr/>
                </a:tc>
                <a:tc>
                  <a:txBody>
                    <a:bodyPr/>
                    <a:lstStyle/>
                    <a:p>
                      <a:r>
                        <a:rPr lang="es-ES" sz="1000" dirty="0" smtClean="0">
                          <a:latin typeface="Montserrat" panose="00000500000000000000" pitchFamily="2" charset="0"/>
                        </a:rPr>
                        <a:t>Cuadragésimo</a:t>
                      </a:r>
                      <a:endParaRPr lang="es-MX" sz="1000" dirty="0" smtClean="0">
                        <a:latin typeface="Montserrat" panose="00000500000000000000" pitchFamily="2" charset="0"/>
                      </a:endParaRPr>
                    </a:p>
                  </a:txBody>
                  <a:tcPr/>
                </a:tc>
                <a:extLst>
                  <a:ext uri="{0D108BD9-81ED-4DB2-BD59-A6C34878D82A}">
                    <a16:rowId xmlns:a16="http://schemas.microsoft.com/office/drawing/2014/main" val="3564021363"/>
                  </a:ext>
                </a:extLst>
              </a:tr>
              <a:tr h="430576">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La</a:t>
                      </a:r>
                      <a:r>
                        <a:rPr lang="es-ES" sz="1000" b="0" baseline="0" dirty="0" smtClean="0">
                          <a:solidFill>
                            <a:schemeClr val="tx1"/>
                          </a:solidFill>
                          <a:latin typeface="Montserrat" panose="00000500000000000000" pitchFamily="2" charset="0"/>
                        </a:rPr>
                        <a:t> que se</a:t>
                      </a:r>
                      <a:r>
                        <a:rPr lang="es-ES" sz="1000" b="0" dirty="0" smtClean="0">
                          <a:solidFill>
                            <a:schemeClr val="tx1"/>
                          </a:solidFill>
                          <a:latin typeface="Montserrat" panose="00000500000000000000" pitchFamily="2" charset="0"/>
                        </a:rPr>
                        <a:t> hayan entregado con ese carácter</a:t>
                      </a:r>
                      <a:endParaRPr lang="es-MX" sz="1000" b="0" dirty="0" smtClean="0">
                        <a:solidFill>
                          <a:schemeClr val="tx1"/>
                        </a:solidFill>
                        <a:latin typeface="Montserrat" panose="00000500000000000000" pitchFamily="2" charset="0"/>
                      </a:endParaRPr>
                    </a:p>
                  </a:txBody>
                  <a:tcPr/>
                </a:tc>
                <a:tc>
                  <a:txBody>
                    <a:bodyPr/>
                    <a:lstStyle/>
                    <a:p>
                      <a:r>
                        <a:rPr lang="es-ES" sz="1000" dirty="0" smtClean="0">
                          <a:latin typeface="Montserrat" panose="00000500000000000000" pitchFamily="2" charset="0"/>
                        </a:rPr>
                        <a:t>Artículo</a:t>
                      </a:r>
                      <a:r>
                        <a:rPr lang="es-ES" sz="1000" baseline="0" dirty="0" smtClean="0">
                          <a:latin typeface="Montserrat" panose="00000500000000000000" pitchFamily="2" charset="0"/>
                        </a:rPr>
                        <a:t> 116, último párrafo, de la LGTAIP</a:t>
                      </a:r>
                      <a:endParaRPr lang="es-MX" sz="1000" dirty="0">
                        <a:latin typeface="Montserrat" panose="00000500000000000000" pitchFamily="2" charset="0"/>
                      </a:endParaRPr>
                    </a:p>
                  </a:txBody>
                  <a:tcPr/>
                </a:tc>
                <a:tc>
                  <a:txBody>
                    <a:bodyPr/>
                    <a:lstStyle/>
                    <a:p>
                      <a:r>
                        <a:rPr lang="es-ES" sz="1000" dirty="0" smtClean="0">
                          <a:latin typeface="Montserrat" panose="00000500000000000000" pitchFamily="2" charset="0"/>
                        </a:rPr>
                        <a:t>Cuadragésimo</a:t>
                      </a:r>
                      <a:r>
                        <a:rPr lang="es-ES" sz="1000" baseline="0" dirty="0" smtClean="0">
                          <a:latin typeface="Montserrat" panose="00000500000000000000" pitchFamily="2" charset="0"/>
                        </a:rPr>
                        <a:t> y</a:t>
                      </a:r>
                      <a:r>
                        <a:rPr lang="es-ES" sz="1000" dirty="0" smtClean="0">
                          <a:latin typeface="Montserrat" panose="00000500000000000000" pitchFamily="2" charset="0"/>
                        </a:rPr>
                        <a:t> Cuadragésimo Primero</a:t>
                      </a:r>
                      <a:endParaRPr lang="es-MX" sz="1000" dirty="0">
                        <a:latin typeface="Montserrat" panose="00000500000000000000" pitchFamily="2" charset="0"/>
                      </a:endParaRPr>
                    </a:p>
                  </a:txBody>
                  <a:tcPr/>
                </a:tc>
                <a:extLst>
                  <a:ext uri="{0D108BD9-81ED-4DB2-BD59-A6C34878D82A}">
                    <a16:rowId xmlns:a16="http://schemas.microsoft.com/office/drawing/2014/main" val="826259009"/>
                  </a:ext>
                </a:extLst>
              </a:tr>
              <a:tr h="517591">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smtClean="0">
                          <a:solidFill>
                            <a:schemeClr val="tx1"/>
                          </a:solidFill>
                          <a:latin typeface="Montserrat" panose="00000500000000000000" pitchFamily="2" charset="0"/>
                        </a:rPr>
                        <a:t>Secreto industrial o comercial</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116, tercer párrafo, de la LGTAIP</a:t>
                      </a:r>
                      <a:endParaRPr lang="es-MX" sz="10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Cuadragésimo Cuarto</a:t>
                      </a:r>
                      <a:endParaRPr lang="es-MX" sz="1000" dirty="0" smtClean="0">
                        <a:latin typeface="Montserrat" panose="00000500000000000000" pitchFamily="2" charset="0"/>
                      </a:endParaRPr>
                    </a:p>
                    <a:p>
                      <a:endParaRPr lang="es-MX" sz="1000" dirty="0">
                        <a:latin typeface="Montserrat" panose="00000500000000000000" pitchFamily="2" charset="0"/>
                      </a:endParaRPr>
                    </a:p>
                  </a:txBody>
                  <a:tcPr/>
                </a:tc>
                <a:extLst>
                  <a:ext uri="{0D108BD9-81ED-4DB2-BD59-A6C34878D82A}">
                    <a16:rowId xmlns:a16="http://schemas.microsoft.com/office/drawing/2014/main" val="252516686"/>
                  </a:ext>
                </a:extLst>
              </a:tr>
              <a:tr h="430576">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Secreto fiscal </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116, tercer párrafo, de la LGTAIP</a:t>
                      </a:r>
                      <a:endParaRPr lang="es-MX" sz="10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Cuadragésimo Quinto</a:t>
                      </a:r>
                      <a:endParaRPr lang="es-MX" sz="1000" dirty="0" smtClean="0">
                        <a:latin typeface="Montserrat" panose="00000500000000000000" pitchFamily="2" charset="0"/>
                      </a:endParaRPr>
                    </a:p>
                  </a:txBody>
                  <a:tcPr/>
                </a:tc>
                <a:extLst>
                  <a:ext uri="{0D108BD9-81ED-4DB2-BD59-A6C34878D82A}">
                    <a16:rowId xmlns:a16="http://schemas.microsoft.com/office/drawing/2014/main" val="3396632991"/>
                  </a:ext>
                </a:extLst>
              </a:tr>
              <a:tr h="430576">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Secreto bursátil</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116, tercer párrafo, de la LGTAIP</a:t>
                      </a:r>
                      <a:endParaRPr lang="es-MX" sz="10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Cuadragésimo Sexto</a:t>
                      </a:r>
                      <a:endParaRPr lang="es-MX" sz="1000" dirty="0" smtClean="0">
                        <a:latin typeface="Montserrat" panose="00000500000000000000" pitchFamily="2" charset="0"/>
                      </a:endParaRPr>
                    </a:p>
                  </a:txBody>
                  <a:tcPr/>
                </a:tc>
                <a:extLst>
                  <a:ext uri="{0D108BD9-81ED-4DB2-BD59-A6C34878D82A}">
                    <a16:rowId xmlns:a16="http://schemas.microsoft.com/office/drawing/2014/main" val="1757393300"/>
                  </a:ext>
                </a:extLst>
              </a:tr>
              <a:tr h="430576">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Secreto postal </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116, tercer párrafo, de la LGTAIP</a:t>
                      </a:r>
                      <a:endParaRPr lang="es-MX" sz="10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Cuadragésimo Séptimo</a:t>
                      </a:r>
                      <a:endParaRPr lang="es-MX" sz="1000" dirty="0" smtClean="0">
                        <a:latin typeface="Montserrat" panose="00000500000000000000" pitchFamily="2" charset="0"/>
                      </a:endParaRPr>
                    </a:p>
                  </a:txBody>
                  <a:tcPr/>
                </a:tc>
                <a:extLst>
                  <a:ext uri="{0D108BD9-81ED-4DB2-BD59-A6C34878D82A}">
                    <a16:rowId xmlns:a16="http://schemas.microsoft.com/office/drawing/2014/main" val="1038537523"/>
                  </a:ext>
                </a:extLst>
              </a:tr>
              <a:tr h="430576">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Datos personales de persona física</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116, primer párrafo, de la LGTAIP</a:t>
                      </a:r>
                      <a:endParaRPr lang="es-MX" sz="10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Trigésimo Octavo</a:t>
                      </a:r>
                      <a:endParaRPr lang="es-MX" sz="1000" dirty="0" smtClean="0">
                        <a:latin typeface="Montserrat" panose="00000500000000000000" pitchFamily="2" charset="0"/>
                      </a:endParaRPr>
                    </a:p>
                  </a:txBody>
                  <a:tcPr/>
                </a:tc>
                <a:extLst>
                  <a:ext uri="{0D108BD9-81ED-4DB2-BD59-A6C34878D82A}">
                    <a16:rowId xmlns:a16="http://schemas.microsoft.com/office/drawing/2014/main" val="2679339390"/>
                  </a:ext>
                </a:extLst>
              </a:tr>
              <a:tr h="48585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Datos de personas morales</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116, último  párrafo, de la LGTAIP</a:t>
                      </a:r>
                      <a:endParaRPr lang="es-MX" sz="1000" dirty="0" smtClean="0">
                        <a:latin typeface="Montserrat" panose="00000500000000000000" pitchFamily="2"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10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No aplica</a:t>
                      </a:r>
                      <a:endParaRPr lang="es-MX" sz="1000" dirty="0" smtClean="0">
                        <a:latin typeface="Montserrat" panose="00000500000000000000" pitchFamily="2" charset="0"/>
                      </a:endParaRPr>
                    </a:p>
                  </a:txBody>
                  <a:tcPr/>
                </a:tc>
                <a:extLst>
                  <a:ext uri="{0D108BD9-81ED-4DB2-BD59-A6C34878D82A}">
                    <a16:rowId xmlns:a16="http://schemas.microsoft.com/office/drawing/2014/main" val="2111460896"/>
                  </a:ext>
                </a:extLst>
              </a:tr>
            </a:tbl>
          </a:graphicData>
        </a:graphic>
      </p:graphicFrame>
      <p:sp>
        <p:nvSpPr>
          <p:cNvPr id="6"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17</a:t>
            </a:r>
            <a:endParaRPr sz="1200" dirty="0">
              <a:solidFill>
                <a:srgbClr val="000000"/>
              </a:solidFill>
              <a:latin typeface="Montserrat"/>
              <a:ea typeface="Montserrat"/>
              <a:cs typeface="Montserrat"/>
              <a:sym typeface="Montserrat"/>
            </a:endParaRPr>
          </a:p>
        </p:txBody>
      </p:sp>
      <p:sp>
        <p:nvSpPr>
          <p:cNvPr id="3" name="CuadroTexto 2"/>
          <p:cNvSpPr txBox="1"/>
          <p:nvPr/>
        </p:nvSpPr>
        <p:spPr>
          <a:xfrm>
            <a:off x="374150" y="6150146"/>
            <a:ext cx="8963814" cy="338554"/>
          </a:xfrm>
          <a:prstGeom prst="rect">
            <a:avLst/>
          </a:prstGeom>
          <a:noFill/>
        </p:spPr>
        <p:txBody>
          <a:bodyPr wrap="square" rtlCol="0">
            <a:spAutoFit/>
          </a:bodyPr>
          <a:lstStyle/>
          <a:p>
            <a:r>
              <a:rPr lang="es-ES" sz="800" dirty="0" smtClean="0">
                <a:latin typeface="Montserrat" panose="00000500000000000000" pitchFamily="2" charset="0"/>
              </a:rPr>
              <a:t>Ley General de Transparencia y Acceso a la Información Pública (LGTAIP)</a:t>
            </a:r>
          </a:p>
          <a:p>
            <a:r>
              <a:rPr lang="es-ES" sz="800" dirty="0" smtClean="0">
                <a:latin typeface="Montserrat" panose="00000500000000000000" pitchFamily="2" charset="0"/>
              </a:rPr>
              <a:t>Lineamientos Generales en Materia de Clasificación y Desclasificación de Información, así como para la elaboración de versiones públicas (Lineamientos Generales)</a:t>
            </a:r>
            <a:endParaRPr lang="es-MX" sz="800" dirty="0">
              <a:latin typeface="Montserrat" panose="00000500000000000000"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Clasificación de confidencialidad o reserva </a:t>
            </a:r>
            <a:r>
              <a:rPr lang="es-MX" sz="2000" b="1" dirty="0">
                <a:solidFill>
                  <a:srgbClr val="404040"/>
                </a:solidFill>
                <a:latin typeface="Montserrat"/>
                <a:ea typeface="Montserrat"/>
                <a:cs typeface="Montserrat"/>
                <a:sym typeface="Montserrat"/>
              </a:rPr>
              <a:t>3</a:t>
            </a:r>
            <a:r>
              <a:rPr lang="es-MX" sz="2000" b="1" dirty="0" smtClean="0">
                <a:solidFill>
                  <a:srgbClr val="404040"/>
                </a:solidFill>
                <a:latin typeface="Montserrat"/>
                <a:ea typeface="Montserrat"/>
                <a:cs typeface="Montserrat"/>
                <a:sym typeface="Montserrat"/>
              </a:rPr>
              <a:t> de 4 </a:t>
            </a:r>
            <a:endParaRPr sz="2000" b="0" i="0" u="none" strike="noStrike" cap="none" dirty="0">
              <a:solidFill>
                <a:srgbClr val="404040"/>
              </a:solidFill>
              <a:latin typeface="Montserrat Medium"/>
              <a:ea typeface="Montserrat Medium"/>
              <a:cs typeface="Montserrat Medium"/>
              <a:sym typeface="Montserrat Medium"/>
            </a:endParaRPr>
          </a:p>
        </p:txBody>
      </p:sp>
      <p:graphicFrame>
        <p:nvGraphicFramePr>
          <p:cNvPr id="2" name="Tabla 1"/>
          <p:cNvGraphicFramePr>
            <a:graphicFrameLocks noGrp="1"/>
          </p:cNvGraphicFramePr>
          <p:nvPr>
            <p:extLst>
              <p:ext uri="{D42A27DB-BD31-4B8C-83A1-F6EECF244321}">
                <p14:modId xmlns:p14="http://schemas.microsoft.com/office/powerpoint/2010/main" val="1623955258"/>
              </p:ext>
            </p:extLst>
          </p:nvPr>
        </p:nvGraphicFramePr>
        <p:xfrm>
          <a:off x="802956" y="908608"/>
          <a:ext cx="10908144" cy="4683087"/>
        </p:xfrm>
        <a:graphic>
          <a:graphicData uri="http://schemas.openxmlformats.org/drawingml/2006/table">
            <a:tbl>
              <a:tblPr firstRow="1" bandRow="1">
                <a:tableStyleId>{5940675A-B579-460E-94D1-54222C63F5DA}</a:tableStyleId>
              </a:tblPr>
              <a:tblGrid>
                <a:gridCol w="4212389">
                  <a:extLst>
                    <a:ext uri="{9D8B030D-6E8A-4147-A177-3AD203B41FA5}">
                      <a16:colId xmlns:a16="http://schemas.microsoft.com/office/drawing/2014/main" val="841729190"/>
                    </a:ext>
                  </a:extLst>
                </a:gridCol>
                <a:gridCol w="3059707">
                  <a:extLst>
                    <a:ext uri="{9D8B030D-6E8A-4147-A177-3AD203B41FA5}">
                      <a16:colId xmlns:a16="http://schemas.microsoft.com/office/drawing/2014/main" val="1482122951"/>
                    </a:ext>
                  </a:extLst>
                </a:gridCol>
                <a:gridCol w="3636048">
                  <a:extLst>
                    <a:ext uri="{9D8B030D-6E8A-4147-A177-3AD203B41FA5}">
                      <a16:colId xmlns:a16="http://schemas.microsoft.com/office/drawing/2014/main" val="261758791"/>
                    </a:ext>
                  </a:extLst>
                </a:gridCol>
              </a:tblGrid>
              <a:tr h="314321">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solidFill>
                            <a:schemeClr val="bg1"/>
                          </a:solidFill>
                          <a:latin typeface="Montserrat"/>
                          <a:ea typeface="Montserrat"/>
                          <a:cs typeface="Montserrat"/>
                          <a:sym typeface="Montserrat"/>
                        </a:rPr>
                        <a:t>Información</a:t>
                      </a:r>
                      <a:r>
                        <a:rPr lang="es-ES" sz="1000" b="1" baseline="0" dirty="0" smtClean="0">
                          <a:solidFill>
                            <a:schemeClr val="bg1"/>
                          </a:solidFill>
                          <a:latin typeface="Montserrat"/>
                          <a:ea typeface="Montserrat"/>
                          <a:cs typeface="Montserrat"/>
                          <a:sym typeface="Montserrat"/>
                        </a:rPr>
                        <a:t> reservada</a:t>
                      </a:r>
                      <a:endParaRPr lang="es-ES" sz="1000" b="1" i="0" u="none" strike="noStrike" cap="none" dirty="0" smtClean="0">
                        <a:solidFill>
                          <a:schemeClr val="bg1"/>
                        </a:solidFill>
                        <a:latin typeface="Montserrat"/>
                        <a:ea typeface="Montserrat"/>
                        <a:cs typeface="Montserrat"/>
                        <a:sym typeface="Montserrat"/>
                      </a:endParaRPr>
                    </a:p>
                  </a:txBody>
                  <a:tcPr>
                    <a:solidFill>
                      <a:srgbClr val="0A3C22"/>
                    </a:solidFill>
                  </a:tcPr>
                </a:tc>
                <a:tc hMerge="1">
                  <a:txBody>
                    <a:bodyPr/>
                    <a:lstStyle/>
                    <a:p>
                      <a:endParaRPr lang="es-MX" dirty="0"/>
                    </a:p>
                  </a:txBody>
                  <a:tcPr>
                    <a:solidFill>
                      <a:srgbClr val="0E302D"/>
                    </a:solidFill>
                  </a:tcPr>
                </a:tc>
                <a:tc hMerge="1">
                  <a:txBody>
                    <a:bodyPr/>
                    <a:lstStyle/>
                    <a:p>
                      <a:endParaRPr lang="es-MX" dirty="0"/>
                    </a:p>
                  </a:txBody>
                  <a:tcPr>
                    <a:solidFill>
                      <a:srgbClr val="0E302D"/>
                    </a:solidFill>
                  </a:tcPr>
                </a:tc>
                <a:extLst>
                  <a:ext uri="{0D108BD9-81ED-4DB2-BD59-A6C34878D82A}">
                    <a16:rowId xmlns:a16="http://schemas.microsoft.com/office/drawing/2014/main" val="1528696035"/>
                  </a:ext>
                </a:extLst>
              </a:tr>
              <a:tr h="33992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solidFill>
                            <a:schemeClr val="tx1"/>
                          </a:solidFill>
                          <a:latin typeface="Montserrat" panose="00000500000000000000" pitchFamily="2" charset="0"/>
                        </a:rPr>
                        <a:t>Información</a:t>
                      </a:r>
                      <a:endParaRPr lang="es-MX" sz="1000" b="1" dirty="0" smtClean="0">
                        <a:solidFill>
                          <a:schemeClr val="tx1"/>
                        </a:solidFill>
                        <a:latin typeface="Montserrat" panose="00000500000000000000" pitchFamily="2" charset="0"/>
                      </a:endParaRPr>
                    </a:p>
                  </a:txBody>
                  <a:tcPr/>
                </a:tc>
                <a:tc>
                  <a:txBody>
                    <a:bodyPr/>
                    <a:lstStyle/>
                    <a:p>
                      <a:pPr algn="ctr"/>
                      <a:r>
                        <a:rPr lang="es-ES" sz="1000" b="1" dirty="0" smtClean="0">
                          <a:solidFill>
                            <a:schemeClr val="tx1"/>
                          </a:solidFill>
                          <a:latin typeface="Montserrat" panose="00000500000000000000" pitchFamily="2" charset="0"/>
                          <a:ea typeface="Montserrat"/>
                          <a:cs typeface="Montserrat"/>
                          <a:sym typeface="Montserrat"/>
                        </a:rPr>
                        <a:t>Fundamento</a:t>
                      </a:r>
                      <a:endParaRPr lang="es-MX" sz="1000" b="1" dirty="0">
                        <a:solidFill>
                          <a:schemeClr val="tx1"/>
                        </a:solidFill>
                        <a:latin typeface="Montserrat" panose="00000500000000000000" pitchFamily="2" charset="0"/>
                      </a:endParaRPr>
                    </a:p>
                  </a:txBody>
                  <a:tcPr/>
                </a:tc>
                <a:tc>
                  <a:txBody>
                    <a:bodyPr/>
                    <a:lstStyle/>
                    <a:p>
                      <a:pPr algn="ctr"/>
                      <a:r>
                        <a:rPr lang="es-ES" sz="1000" b="1" dirty="0" smtClean="0">
                          <a:latin typeface="Montserrat" panose="00000500000000000000" pitchFamily="2" charset="0"/>
                        </a:rPr>
                        <a:t>Lineamientos</a:t>
                      </a:r>
                      <a:r>
                        <a:rPr lang="es-ES" sz="1000" b="1" baseline="0" dirty="0" smtClean="0">
                          <a:latin typeface="Montserrat" panose="00000500000000000000" pitchFamily="2" charset="0"/>
                        </a:rPr>
                        <a:t> Generales</a:t>
                      </a:r>
                      <a:endParaRPr lang="es-MX" sz="1000" b="1" dirty="0">
                        <a:latin typeface="Montserrat" panose="00000500000000000000" pitchFamily="2" charset="0"/>
                      </a:endParaRPr>
                    </a:p>
                  </a:txBody>
                  <a:tcPr/>
                </a:tc>
                <a:extLst>
                  <a:ext uri="{0D108BD9-81ED-4DB2-BD59-A6C34878D82A}">
                    <a16:rowId xmlns:a16="http://schemas.microsoft.com/office/drawing/2014/main" val="2900731246"/>
                  </a:ext>
                </a:extLst>
              </a:tr>
              <a:tr h="53108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Comprometa la seguridad nacional, la seguridad pública o la defensa nacional y cuente con un propósito genuino y un efecto demostrable.</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113, fracción I, de la LGTAIP</a:t>
                      </a:r>
                      <a:endParaRPr lang="es-MX" sz="1000" dirty="0" smtClean="0">
                        <a:latin typeface="Montserrat" panose="00000500000000000000" pitchFamily="2" charset="0"/>
                      </a:endParaRPr>
                    </a:p>
                  </a:txBody>
                  <a:tcPr/>
                </a:tc>
                <a:tc>
                  <a:txBody>
                    <a:bodyPr/>
                    <a:lstStyle/>
                    <a:p>
                      <a:r>
                        <a:rPr lang="es-ES" sz="1000" dirty="0" smtClean="0">
                          <a:latin typeface="Montserrat" panose="00000500000000000000" pitchFamily="2" charset="0"/>
                        </a:rPr>
                        <a:t>Décimo Séptimo, Décimo Octavo,</a:t>
                      </a:r>
                      <a:r>
                        <a:rPr lang="es-ES" sz="1000" baseline="0" dirty="0" smtClean="0">
                          <a:latin typeface="Montserrat" panose="00000500000000000000" pitchFamily="2" charset="0"/>
                        </a:rPr>
                        <a:t> Décimo Noveno,  </a:t>
                      </a:r>
                      <a:endParaRPr lang="es-MX" sz="1000" dirty="0" smtClean="0">
                        <a:latin typeface="Montserrat" panose="00000500000000000000" pitchFamily="2" charset="0"/>
                      </a:endParaRPr>
                    </a:p>
                  </a:txBody>
                  <a:tcPr/>
                </a:tc>
                <a:extLst>
                  <a:ext uri="{0D108BD9-81ED-4DB2-BD59-A6C34878D82A}">
                    <a16:rowId xmlns:a16="http://schemas.microsoft.com/office/drawing/2014/main" val="3564021363"/>
                  </a:ext>
                </a:extLst>
              </a:tr>
              <a:tr h="383559">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Pueda menoscabar la conducción de las negociaciones y relaciones internacionales.</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113, fracción II de la LGTAIP</a:t>
                      </a:r>
                      <a:endParaRPr lang="es-MX" sz="1000" dirty="0" smtClean="0">
                        <a:latin typeface="Montserrat" panose="00000500000000000000" pitchFamily="2" charset="0"/>
                      </a:endParaRPr>
                    </a:p>
                  </a:txBody>
                  <a:tcPr/>
                </a:tc>
                <a:tc>
                  <a:txBody>
                    <a:bodyPr/>
                    <a:lstStyle/>
                    <a:p>
                      <a:r>
                        <a:rPr lang="es-ES" sz="1000" dirty="0" smtClean="0">
                          <a:latin typeface="Montserrat" panose="00000500000000000000" pitchFamily="2" charset="0"/>
                        </a:rPr>
                        <a:t>Vigésimo</a:t>
                      </a:r>
                      <a:endParaRPr lang="es-MX" sz="1000" dirty="0">
                        <a:latin typeface="Montserrat" panose="00000500000000000000" pitchFamily="2" charset="0"/>
                      </a:endParaRPr>
                    </a:p>
                  </a:txBody>
                  <a:tcPr/>
                </a:tc>
                <a:extLst>
                  <a:ext uri="{0D108BD9-81ED-4DB2-BD59-A6C34878D82A}">
                    <a16:rowId xmlns:a16="http://schemas.microsoft.com/office/drawing/2014/main" val="826259009"/>
                  </a:ext>
                </a:extLst>
              </a:tr>
              <a:tr h="97365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Se entregue al Estado mexicano expresamente con ese carácter o el de confidencial por otro u otros sujetos de derecho internacional, excepto cuando se trate de violaciones graves de derechos humanos o delitos de lesa humanidad de conformidad con el derecho internacional.</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113, fracción III de la LGTAIP</a:t>
                      </a:r>
                      <a:endParaRPr lang="es-MX" sz="1000" dirty="0" smtClean="0">
                        <a:latin typeface="Montserrat" panose="00000500000000000000" pitchFamily="2" charset="0"/>
                      </a:endParaRPr>
                    </a:p>
                  </a:txBody>
                  <a:tcPr/>
                </a:tc>
                <a:tc>
                  <a:txBody>
                    <a:bodyPr/>
                    <a:lstStyle/>
                    <a:p>
                      <a:r>
                        <a:rPr lang="es-ES" sz="1000" dirty="0" smtClean="0">
                          <a:latin typeface="Montserrat" panose="00000500000000000000" pitchFamily="2" charset="0"/>
                        </a:rPr>
                        <a:t>Vigésimo Primero</a:t>
                      </a:r>
                      <a:endParaRPr lang="es-MX" sz="1000" dirty="0" smtClean="0">
                        <a:latin typeface="Montserrat" panose="00000500000000000000" pitchFamily="2" charset="0"/>
                      </a:endParaRPr>
                    </a:p>
                    <a:p>
                      <a:endParaRPr lang="es-MX" sz="1000" dirty="0">
                        <a:latin typeface="Montserrat" panose="00000500000000000000" pitchFamily="2" charset="0"/>
                      </a:endParaRPr>
                    </a:p>
                  </a:txBody>
                  <a:tcPr/>
                </a:tc>
                <a:extLst>
                  <a:ext uri="{0D108BD9-81ED-4DB2-BD59-A6C34878D82A}">
                    <a16:rowId xmlns:a16="http://schemas.microsoft.com/office/drawing/2014/main" val="252516686"/>
                  </a:ext>
                </a:extLst>
              </a:tr>
              <a:tr h="1561675">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Pueda afectar la efectividad de las medidas adoptadas en relación con las políticas en materia monetaria, cambiaria o del sistema financiero del país; pueda poner en riesgo la estabilidad de las instituciones financieras susceptibles de ser consideradas de riesgo sistémico o del sistema financiero del país, pueda comprometer la seguridad en la provisión de moneda nacional al país, o pueda incrementar el costo de operaciones financieras que realicen los sujetos obligados del sector público federal.</a:t>
                      </a: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113, fracción IV de la LGTAIP</a:t>
                      </a:r>
                      <a:endParaRPr lang="es-MX" sz="1000" dirty="0" smtClean="0">
                        <a:latin typeface="Montserrat" panose="00000500000000000000" pitchFamily="2" charset="0"/>
                      </a:endParaRPr>
                    </a:p>
                  </a:txBody>
                  <a:tcPr/>
                </a:tc>
                <a:tc>
                  <a:txBody>
                    <a:bodyPr/>
                    <a:lstStyle/>
                    <a:p>
                      <a:r>
                        <a:rPr lang="es-ES" sz="1000" dirty="0" smtClean="0">
                          <a:latin typeface="Montserrat" panose="00000500000000000000" pitchFamily="2" charset="0"/>
                        </a:rPr>
                        <a:t>Vigésimo Segundo</a:t>
                      </a:r>
                      <a:endParaRPr lang="es-MX" sz="1000" dirty="0" smtClean="0">
                        <a:latin typeface="Montserrat" panose="00000500000000000000" pitchFamily="2" charset="0"/>
                      </a:endParaRPr>
                    </a:p>
                  </a:txBody>
                  <a:tcPr/>
                </a:tc>
                <a:extLst>
                  <a:ext uri="{0D108BD9-81ED-4DB2-BD59-A6C34878D82A}">
                    <a16:rowId xmlns:a16="http://schemas.microsoft.com/office/drawing/2014/main" val="3396632991"/>
                  </a:ext>
                </a:extLst>
              </a:tr>
              <a:tr h="53108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dirty="0" smtClean="0">
                          <a:solidFill>
                            <a:schemeClr val="tx1"/>
                          </a:solidFill>
                          <a:latin typeface="Montserrat" panose="00000500000000000000" pitchFamily="2" charset="0"/>
                        </a:rPr>
                        <a:t>Pueda poner en riesgo la vida, seguridad o salud de una persona física;</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MX" sz="10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smtClean="0">
                          <a:latin typeface="Montserrat" panose="00000500000000000000" pitchFamily="2" charset="0"/>
                        </a:rPr>
                        <a:t>Artículo</a:t>
                      </a:r>
                      <a:r>
                        <a:rPr lang="es-ES" sz="1000" baseline="0" dirty="0" smtClean="0">
                          <a:latin typeface="Montserrat" panose="00000500000000000000" pitchFamily="2" charset="0"/>
                        </a:rPr>
                        <a:t> 113, fracción V de la LGTAIP</a:t>
                      </a:r>
                      <a:endParaRPr lang="es-MX" sz="1000" dirty="0" smtClean="0">
                        <a:latin typeface="Montserrat" panose="00000500000000000000" pitchFamily="2" charset="0"/>
                      </a:endParaRPr>
                    </a:p>
                  </a:txBody>
                  <a:tcPr/>
                </a:tc>
                <a:tc>
                  <a:txBody>
                    <a:bodyPr/>
                    <a:lstStyle/>
                    <a:p>
                      <a:r>
                        <a:rPr lang="es-ES" sz="1000" dirty="0" smtClean="0">
                          <a:latin typeface="Montserrat" panose="00000500000000000000" pitchFamily="2" charset="0"/>
                        </a:rPr>
                        <a:t>Vigésimo Tercero</a:t>
                      </a:r>
                      <a:endParaRPr lang="es-MX" sz="1000" dirty="0" smtClean="0">
                        <a:latin typeface="Montserrat" panose="00000500000000000000" pitchFamily="2" charset="0"/>
                      </a:endParaRPr>
                    </a:p>
                  </a:txBody>
                  <a:tcPr/>
                </a:tc>
                <a:extLst>
                  <a:ext uri="{0D108BD9-81ED-4DB2-BD59-A6C34878D82A}">
                    <a16:rowId xmlns:a16="http://schemas.microsoft.com/office/drawing/2014/main" val="1757393300"/>
                  </a:ext>
                </a:extLst>
              </a:tr>
            </a:tbl>
          </a:graphicData>
        </a:graphic>
      </p:graphicFrame>
      <p:sp>
        <p:nvSpPr>
          <p:cNvPr id="6"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18</a:t>
            </a:r>
            <a:endParaRPr sz="1200" dirty="0">
              <a:solidFill>
                <a:srgbClr val="000000"/>
              </a:solidFill>
              <a:latin typeface="Montserrat"/>
              <a:ea typeface="Montserrat"/>
              <a:cs typeface="Montserrat"/>
              <a:sym typeface="Montserrat"/>
            </a:endParaRPr>
          </a:p>
        </p:txBody>
      </p:sp>
      <p:sp>
        <p:nvSpPr>
          <p:cNvPr id="7" name="CuadroTexto 6"/>
          <p:cNvSpPr txBox="1"/>
          <p:nvPr/>
        </p:nvSpPr>
        <p:spPr>
          <a:xfrm>
            <a:off x="374150" y="6119723"/>
            <a:ext cx="8963814" cy="338554"/>
          </a:xfrm>
          <a:prstGeom prst="rect">
            <a:avLst/>
          </a:prstGeom>
          <a:noFill/>
        </p:spPr>
        <p:txBody>
          <a:bodyPr wrap="square" rtlCol="0">
            <a:spAutoFit/>
          </a:bodyPr>
          <a:lstStyle/>
          <a:p>
            <a:r>
              <a:rPr lang="es-ES" sz="800" dirty="0" smtClean="0">
                <a:latin typeface="Montserrat" panose="00000500000000000000" pitchFamily="2" charset="0"/>
              </a:rPr>
              <a:t>Ley General de Transparencia y Acceso a la Información Pública (LGTAIP)</a:t>
            </a:r>
          </a:p>
          <a:p>
            <a:r>
              <a:rPr lang="es-ES" sz="800" dirty="0" smtClean="0">
                <a:latin typeface="Montserrat" panose="00000500000000000000" pitchFamily="2" charset="0"/>
              </a:rPr>
              <a:t>Lineamientos Generales en Materia de Clasificación y Desclasificación de Información, así como para la elaboración de versiones públicas (Lineamientos Generales)</a:t>
            </a:r>
            <a:endParaRPr lang="es-MX" sz="800" dirty="0">
              <a:latin typeface="Montserrat" panose="00000500000000000000" pitchFamily="2" charset="0"/>
            </a:endParaRPr>
          </a:p>
        </p:txBody>
      </p:sp>
    </p:spTree>
    <p:extLst>
      <p:ext uri="{BB962C8B-B14F-4D97-AF65-F5344CB8AC3E}">
        <p14:creationId xmlns:p14="http://schemas.microsoft.com/office/powerpoint/2010/main" val="340525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3"/>
          <p:cNvPicPr preferRelativeResize="0"/>
          <p:nvPr/>
        </p:nvPicPr>
        <p:blipFill rotWithShape="1">
          <a:blip r:embed="rId4">
            <a:alphaModFix/>
          </a:blip>
          <a:srcRect/>
          <a:stretch/>
        </p:blipFill>
        <p:spPr>
          <a:xfrm>
            <a:off x="8367336" y="189372"/>
            <a:ext cx="3626507" cy="719236"/>
          </a:xfrm>
          <a:prstGeom prst="rect">
            <a:avLst/>
          </a:prstGeom>
          <a:noFill/>
          <a:ln>
            <a:noFill/>
          </a:ln>
        </p:spPr>
      </p:pic>
      <p:sp>
        <p:nvSpPr>
          <p:cNvPr id="115" name="Google Shape;115;p3"/>
          <p:cNvSpPr txBox="1"/>
          <p:nvPr/>
        </p:nvSpPr>
        <p:spPr>
          <a:xfrm>
            <a:off x="411675" y="189438"/>
            <a:ext cx="3468600" cy="71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s-MX" sz="2600" b="1">
                <a:solidFill>
                  <a:srgbClr val="6E152E"/>
                </a:solidFill>
                <a:latin typeface="Montserrat SemiBold"/>
                <a:ea typeface="Montserrat SemiBold"/>
                <a:cs typeface="Montserrat SemiBold"/>
                <a:sym typeface="Montserrat SemiBold"/>
              </a:rPr>
              <a:t>Agenda</a:t>
            </a:r>
            <a:endParaRPr sz="2600" b="1">
              <a:solidFill>
                <a:srgbClr val="6E152E"/>
              </a:solidFill>
              <a:latin typeface="Montserrat SemiBold"/>
              <a:ea typeface="Montserrat SemiBold"/>
              <a:cs typeface="Montserrat SemiBold"/>
              <a:sym typeface="Montserrat SemiBold"/>
            </a:endParaRPr>
          </a:p>
        </p:txBody>
      </p:sp>
      <p:sp>
        <p:nvSpPr>
          <p:cNvPr id="116" name="Google Shape;116;p3"/>
          <p:cNvSpPr/>
          <p:nvPr/>
        </p:nvSpPr>
        <p:spPr>
          <a:xfrm>
            <a:off x="760325" y="1652200"/>
            <a:ext cx="4079400" cy="1035900"/>
          </a:xfrm>
          <a:prstGeom prst="roundRect">
            <a:avLst>
              <a:gd name="adj" fmla="val 16667"/>
            </a:avLst>
          </a:prstGeom>
          <a:solidFill>
            <a:srgbClr val="DEC9A2"/>
          </a:solidFill>
          <a:ln w="28575" cap="flat" cmpd="sng">
            <a:solidFill>
              <a:srgbClr val="DEC9A2"/>
            </a:solidFill>
            <a:prstDash val="solid"/>
            <a:round/>
            <a:headEnd type="none" w="sm" len="sm"/>
            <a:tailEnd type="none" w="sm" len="sm"/>
          </a:ln>
        </p:spPr>
        <p:txBody>
          <a:bodyPr spcFirstLastPara="1" wrap="square" lIns="91425" tIns="91425" rIns="91425" bIns="91425" anchor="ctr" anchorCtr="0">
            <a:noAutofit/>
          </a:bodyPr>
          <a:lstStyle/>
          <a:p>
            <a:pPr marL="457200" marR="0" lvl="0" indent="-349250" algn="ctr" rtl="0">
              <a:lnSpc>
                <a:spcPct val="100000"/>
              </a:lnSpc>
              <a:spcBef>
                <a:spcPts val="0"/>
              </a:spcBef>
              <a:spcAft>
                <a:spcPts val="0"/>
              </a:spcAft>
              <a:buClr>
                <a:srgbClr val="FFFFFF"/>
              </a:buClr>
              <a:buSzPts val="1900"/>
              <a:buFont typeface="Montserrat"/>
              <a:buAutoNum type="arabicPeriod"/>
            </a:pPr>
            <a:r>
              <a:rPr lang="es-MX" sz="1900" b="0" i="0" u="none" strike="noStrike" cap="none" dirty="0" smtClean="0">
                <a:solidFill>
                  <a:srgbClr val="FFFFFF"/>
                </a:solidFill>
                <a:latin typeface="Montserrat"/>
                <a:ea typeface="Montserrat"/>
                <a:cs typeface="Montserrat"/>
                <a:sym typeface="Montserrat"/>
              </a:rPr>
              <a:t>Introducción</a:t>
            </a:r>
            <a:endParaRPr sz="2100" dirty="0">
              <a:solidFill>
                <a:srgbClr val="FFFFFF"/>
              </a:solidFill>
              <a:latin typeface="Montserrat"/>
              <a:ea typeface="Montserrat"/>
              <a:cs typeface="Montserrat"/>
              <a:sym typeface="Montserrat"/>
            </a:endParaRPr>
          </a:p>
        </p:txBody>
      </p:sp>
      <p:sp>
        <p:nvSpPr>
          <p:cNvPr id="117" name="Google Shape;117;p3"/>
          <p:cNvSpPr/>
          <p:nvPr/>
        </p:nvSpPr>
        <p:spPr>
          <a:xfrm>
            <a:off x="448050" y="2257550"/>
            <a:ext cx="710700" cy="719100"/>
          </a:xfrm>
          <a:prstGeom prst="rect">
            <a:avLst/>
          </a:prstGeom>
          <a:solidFill>
            <a:srgbClr val="DEC9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
          <p:cNvSpPr/>
          <p:nvPr/>
        </p:nvSpPr>
        <p:spPr>
          <a:xfrm>
            <a:off x="7161125" y="3811550"/>
            <a:ext cx="4079400" cy="984900"/>
          </a:xfrm>
          <a:prstGeom prst="roundRect">
            <a:avLst>
              <a:gd name="adj" fmla="val 16667"/>
            </a:avLst>
          </a:prstGeom>
          <a:solidFill>
            <a:srgbClr val="235B4E"/>
          </a:solidFill>
          <a:ln w="19050"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s-MX" sz="1900" dirty="0">
                <a:solidFill>
                  <a:srgbClr val="FFFFFF"/>
                </a:solidFill>
                <a:latin typeface="Montserrat"/>
                <a:ea typeface="Montserrat"/>
                <a:cs typeface="Montserrat"/>
                <a:sym typeface="Montserrat"/>
              </a:rPr>
              <a:t>4. </a:t>
            </a:r>
            <a:r>
              <a:rPr lang="es-MX" sz="1900" b="0" i="0" u="none" strike="noStrike" cap="none" dirty="0" smtClean="0">
                <a:solidFill>
                  <a:srgbClr val="FFFFFF"/>
                </a:solidFill>
                <a:latin typeface="Montserrat"/>
                <a:ea typeface="Montserrat"/>
                <a:cs typeface="Montserrat"/>
                <a:sym typeface="Montserrat"/>
              </a:rPr>
              <a:t>Sugerencias por causal de procedencia</a:t>
            </a:r>
            <a:endParaRPr sz="1900" b="0" i="0" u="none" strike="noStrike" cap="none" dirty="0">
              <a:solidFill>
                <a:srgbClr val="FFFFFF"/>
              </a:solidFill>
              <a:latin typeface="Montserrat"/>
              <a:ea typeface="Montserrat"/>
              <a:cs typeface="Montserrat"/>
              <a:sym typeface="Montserrat"/>
            </a:endParaRPr>
          </a:p>
        </p:txBody>
      </p:sp>
      <p:sp>
        <p:nvSpPr>
          <p:cNvPr id="119" name="Google Shape;119;p3"/>
          <p:cNvSpPr/>
          <p:nvPr/>
        </p:nvSpPr>
        <p:spPr>
          <a:xfrm>
            <a:off x="6812475" y="4540388"/>
            <a:ext cx="710400" cy="719100"/>
          </a:xfrm>
          <a:prstGeom prst="rect">
            <a:avLst/>
          </a:prstGeom>
          <a:solidFill>
            <a:srgbClr val="235B4E"/>
          </a:solidFill>
          <a:ln w="19050" cap="flat" cmpd="sng">
            <a:solidFill>
              <a:srgbClr val="235B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3"/>
          <p:cNvPicPr preferRelativeResize="0"/>
          <p:nvPr/>
        </p:nvPicPr>
        <p:blipFill rotWithShape="1">
          <a:blip r:embed="rId5">
            <a:alphaModFix/>
          </a:blip>
          <a:srcRect/>
          <a:stretch/>
        </p:blipFill>
        <p:spPr>
          <a:xfrm>
            <a:off x="6811325" y="4596406"/>
            <a:ext cx="712712" cy="607077"/>
          </a:xfrm>
          <a:prstGeom prst="rect">
            <a:avLst/>
          </a:prstGeom>
          <a:noFill/>
          <a:ln>
            <a:noFill/>
          </a:ln>
        </p:spPr>
      </p:pic>
      <p:sp>
        <p:nvSpPr>
          <p:cNvPr id="121" name="Google Shape;121;p3"/>
          <p:cNvSpPr/>
          <p:nvPr/>
        </p:nvSpPr>
        <p:spPr>
          <a:xfrm>
            <a:off x="7020550" y="1625275"/>
            <a:ext cx="4079400" cy="1035900"/>
          </a:xfrm>
          <a:prstGeom prst="roundRect">
            <a:avLst>
              <a:gd name="adj" fmla="val 16667"/>
            </a:avLst>
          </a:prstGeom>
          <a:solidFill>
            <a:srgbClr val="6F7271"/>
          </a:solidFill>
          <a:ln w="1905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s-MX" sz="1900" dirty="0">
                <a:solidFill>
                  <a:srgbClr val="FFFFFF"/>
                </a:solidFill>
                <a:latin typeface="Montserrat"/>
                <a:ea typeface="Montserrat"/>
                <a:cs typeface="Montserrat"/>
                <a:sym typeface="Montserrat"/>
              </a:rPr>
              <a:t>3. </a:t>
            </a:r>
            <a:r>
              <a:rPr lang="es-MX" sz="1900" dirty="0" smtClean="0">
                <a:solidFill>
                  <a:srgbClr val="FFFFFF"/>
                </a:solidFill>
                <a:latin typeface="Montserrat"/>
                <a:ea typeface="Montserrat"/>
                <a:cs typeface="Montserrat"/>
                <a:sym typeface="Montserrat"/>
              </a:rPr>
              <a:t>Alegatos</a:t>
            </a:r>
            <a:endParaRPr sz="1900" b="0" i="0" u="none" strike="noStrike" cap="none" dirty="0">
              <a:solidFill>
                <a:srgbClr val="FFFFFF"/>
              </a:solidFill>
              <a:latin typeface="Montserrat"/>
              <a:ea typeface="Montserrat"/>
              <a:cs typeface="Montserrat"/>
              <a:sym typeface="Montserrat"/>
            </a:endParaRPr>
          </a:p>
        </p:txBody>
      </p:sp>
      <p:sp>
        <p:nvSpPr>
          <p:cNvPr id="122" name="Google Shape;122;p3"/>
          <p:cNvSpPr/>
          <p:nvPr/>
        </p:nvSpPr>
        <p:spPr>
          <a:xfrm>
            <a:off x="6703925" y="2257538"/>
            <a:ext cx="710400" cy="719100"/>
          </a:xfrm>
          <a:prstGeom prst="rect">
            <a:avLst/>
          </a:prstGeom>
          <a:solidFill>
            <a:srgbClr val="888888"/>
          </a:solidFill>
          <a:ln w="19050"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p3"/>
          <p:cNvPicPr preferRelativeResize="0"/>
          <p:nvPr/>
        </p:nvPicPr>
        <p:blipFill rotWithShape="1">
          <a:blip r:embed="rId6">
            <a:alphaModFix/>
          </a:blip>
          <a:srcRect/>
          <a:stretch/>
        </p:blipFill>
        <p:spPr>
          <a:xfrm>
            <a:off x="6702763" y="2260742"/>
            <a:ext cx="712700" cy="712700"/>
          </a:xfrm>
          <a:prstGeom prst="rect">
            <a:avLst/>
          </a:prstGeom>
          <a:noFill/>
          <a:ln w="9525" cap="flat" cmpd="sng">
            <a:solidFill>
              <a:srgbClr val="6F7271"/>
            </a:solidFill>
            <a:prstDash val="solid"/>
            <a:round/>
            <a:headEnd type="none" w="sm" len="sm"/>
            <a:tailEnd type="none" w="sm" len="sm"/>
          </a:ln>
        </p:spPr>
      </p:pic>
      <p:sp>
        <p:nvSpPr>
          <p:cNvPr id="124" name="Google Shape;124;p3"/>
          <p:cNvSpPr/>
          <p:nvPr/>
        </p:nvSpPr>
        <p:spPr>
          <a:xfrm>
            <a:off x="772150" y="3819050"/>
            <a:ext cx="4079400" cy="1035900"/>
          </a:xfrm>
          <a:prstGeom prst="roundRect">
            <a:avLst>
              <a:gd name="adj" fmla="val 16667"/>
            </a:avLst>
          </a:prstGeom>
          <a:solidFill>
            <a:srgbClr val="A42145"/>
          </a:solidFill>
          <a:ln w="19050" cap="flat" cmpd="sng">
            <a:solidFill>
              <a:srgbClr val="A4214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s-MX" sz="1900" dirty="0">
                <a:solidFill>
                  <a:srgbClr val="FFFFFF"/>
                </a:solidFill>
                <a:latin typeface="Montserrat"/>
                <a:ea typeface="Montserrat"/>
                <a:cs typeface="Montserrat"/>
                <a:sym typeface="Montserrat"/>
              </a:rPr>
              <a:t>2. </a:t>
            </a:r>
            <a:r>
              <a:rPr lang="es-MX" sz="1900" dirty="0" smtClean="0">
                <a:solidFill>
                  <a:srgbClr val="FFFFFF"/>
                </a:solidFill>
                <a:latin typeface="Montserrat"/>
                <a:ea typeface="Montserrat"/>
                <a:cs typeface="Montserrat"/>
                <a:sym typeface="Montserrat"/>
              </a:rPr>
              <a:t>Procedimiento</a:t>
            </a:r>
            <a:endParaRPr sz="1900" b="0" i="0" u="none" strike="noStrike" cap="none" dirty="0">
              <a:solidFill>
                <a:srgbClr val="FFFFFF"/>
              </a:solidFill>
              <a:latin typeface="Montserrat"/>
              <a:ea typeface="Montserrat"/>
              <a:cs typeface="Montserrat"/>
              <a:sym typeface="Montserrat"/>
            </a:endParaRPr>
          </a:p>
        </p:txBody>
      </p:sp>
      <p:sp>
        <p:nvSpPr>
          <p:cNvPr id="125" name="Google Shape;125;p3"/>
          <p:cNvSpPr/>
          <p:nvPr/>
        </p:nvSpPr>
        <p:spPr>
          <a:xfrm>
            <a:off x="454325" y="4395550"/>
            <a:ext cx="712800" cy="712800"/>
          </a:xfrm>
          <a:prstGeom prst="rect">
            <a:avLst/>
          </a:prstGeom>
          <a:solidFill>
            <a:srgbClr val="A42145"/>
          </a:solidFill>
          <a:ln w="9525" cap="flat" cmpd="sng">
            <a:solidFill>
              <a:srgbClr val="A421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7">
            <a:alphaModFix/>
          </a:blip>
          <a:srcRect/>
          <a:stretch/>
        </p:blipFill>
        <p:spPr>
          <a:xfrm>
            <a:off x="507188" y="4448413"/>
            <a:ext cx="607075" cy="607075"/>
          </a:xfrm>
          <a:prstGeom prst="rect">
            <a:avLst/>
          </a:prstGeom>
          <a:noFill/>
          <a:ln>
            <a:noFill/>
          </a:ln>
        </p:spPr>
      </p:pic>
      <p:pic>
        <p:nvPicPr>
          <p:cNvPr id="127" name="Google Shape;127;p3"/>
          <p:cNvPicPr preferRelativeResize="0"/>
          <p:nvPr/>
        </p:nvPicPr>
        <p:blipFill rotWithShape="1">
          <a:blip r:embed="rId8">
            <a:alphaModFix/>
          </a:blip>
          <a:srcRect/>
          <a:stretch/>
        </p:blipFill>
        <p:spPr>
          <a:xfrm>
            <a:off x="463350" y="2313575"/>
            <a:ext cx="607050" cy="607050"/>
          </a:xfrm>
          <a:prstGeom prst="rect">
            <a:avLst/>
          </a:prstGeom>
          <a:noFill/>
          <a:ln>
            <a:noFill/>
          </a:ln>
        </p:spPr>
      </p:pic>
      <p:sp>
        <p:nvSpPr>
          <p:cNvPr id="128"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1</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Clasificación de confidencialidad o reserva 4 de 4 </a:t>
            </a:r>
            <a:endParaRPr sz="2000" b="0" i="0" u="none" strike="noStrike" cap="none" dirty="0">
              <a:solidFill>
                <a:srgbClr val="404040"/>
              </a:solidFill>
              <a:latin typeface="Montserrat Medium"/>
              <a:ea typeface="Montserrat Medium"/>
              <a:cs typeface="Montserrat Medium"/>
              <a:sym typeface="Montserrat Medium"/>
            </a:endParaRPr>
          </a:p>
        </p:txBody>
      </p:sp>
      <p:graphicFrame>
        <p:nvGraphicFramePr>
          <p:cNvPr id="2" name="Tabla 1"/>
          <p:cNvGraphicFramePr>
            <a:graphicFrameLocks noGrp="1"/>
          </p:cNvGraphicFramePr>
          <p:nvPr>
            <p:extLst>
              <p:ext uri="{D42A27DB-BD31-4B8C-83A1-F6EECF244321}">
                <p14:modId xmlns:p14="http://schemas.microsoft.com/office/powerpoint/2010/main" val="1195012828"/>
              </p:ext>
            </p:extLst>
          </p:nvPr>
        </p:nvGraphicFramePr>
        <p:xfrm>
          <a:off x="802956" y="908608"/>
          <a:ext cx="10908144" cy="4629533"/>
        </p:xfrm>
        <a:graphic>
          <a:graphicData uri="http://schemas.openxmlformats.org/drawingml/2006/table">
            <a:tbl>
              <a:tblPr firstRow="1" bandRow="1">
                <a:tableStyleId>{5940675A-B579-460E-94D1-54222C63F5DA}</a:tableStyleId>
              </a:tblPr>
              <a:tblGrid>
                <a:gridCol w="4046135">
                  <a:extLst>
                    <a:ext uri="{9D8B030D-6E8A-4147-A177-3AD203B41FA5}">
                      <a16:colId xmlns:a16="http://schemas.microsoft.com/office/drawing/2014/main" val="841729190"/>
                    </a:ext>
                  </a:extLst>
                </a:gridCol>
                <a:gridCol w="3225961">
                  <a:extLst>
                    <a:ext uri="{9D8B030D-6E8A-4147-A177-3AD203B41FA5}">
                      <a16:colId xmlns:a16="http://schemas.microsoft.com/office/drawing/2014/main" val="1482122951"/>
                    </a:ext>
                  </a:extLst>
                </a:gridCol>
                <a:gridCol w="3636048">
                  <a:extLst>
                    <a:ext uri="{9D8B030D-6E8A-4147-A177-3AD203B41FA5}">
                      <a16:colId xmlns:a16="http://schemas.microsoft.com/office/drawing/2014/main" val="261758791"/>
                    </a:ext>
                  </a:extLst>
                </a:gridCol>
              </a:tblGrid>
              <a:tr h="314321">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solidFill>
                            <a:schemeClr val="bg1"/>
                          </a:solidFill>
                          <a:latin typeface="Montserrat"/>
                          <a:ea typeface="Montserrat"/>
                          <a:cs typeface="Montserrat"/>
                          <a:sym typeface="Montserrat"/>
                        </a:rPr>
                        <a:t>Información</a:t>
                      </a:r>
                      <a:r>
                        <a:rPr lang="es-ES" sz="1000" b="1" baseline="0" dirty="0" smtClean="0">
                          <a:solidFill>
                            <a:schemeClr val="bg1"/>
                          </a:solidFill>
                          <a:latin typeface="Montserrat"/>
                          <a:ea typeface="Montserrat"/>
                          <a:cs typeface="Montserrat"/>
                          <a:sym typeface="Montserrat"/>
                        </a:rPr>
                        <a:t> reservada</a:t>
                      </a:r>
                      <a:endParaRPr lang="es-ES" sz="1000" b="1" i="0" u="none" strike="noStrike" cap="none" dirty="0" smtClean="0">
                        <a:solidFill>
                          <a:schemeClr val="bg1"/>
                        </a:solidFill>
                        <a:latin typeface="Montserrat"/>
                        <a:ea typeface="Montserrat"/>
                        <a:cs typeface="Montserrat"/>
                        <a:sym typeface="Montserrat"/>
                      </a:endParaRPr>
                    </a:p>
                  </a:txBody>
                  <a:tcPr>
                    <a:solidFill>
                      <a:srgbClr val="0A3C22"/>
                    </a:solidFill>
                  </a:tcPr>
                </a:tc>
                <a:tc hMerge="1">
                  <a:txBody>
                    <a:bodyPr/>
                    <a:lstStyle/>
                    <a:p>
                      <a:endParaRPr lang="es-MX" dirty="0"/>
                    </a:p>
                  </a:txBody>
                  <a:tcPr>
                    <a:solidFill>
                      <a:srgbClr val="0E302D"/>
                    </a:solidFill>
                  </a:tcPr>
                </a:tc>
                <a:tc hMerge="1">
                  <a:txBody>
                    <a:bodyPr/>
                    <a:lstStyle/>
                    <a:p>
                      <a:endParaRPr lang="es-MX" dirty="0"/>
                    </a:p>
                  </a:txBody>
                  <a:tcPr>
                    <a:solidFill>
                      <a:srgbClr val="0E302D"/>
                    </a:solidFill>
                  </a:tcPr>
                </a:tc>
                <a:extLst>
                  <a:ext uri="{0D108BD9-81ED-4DB2-BD59-A6C34878D82A}">
                    <a16:rowId xmlns:a16="http://schemas.microsoft.com/office/drawing/2014/main" val="1528696035"/>
                  </a:ext>
                </a:extLst>
              </a:tr>
              <a:tr h="33992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000" b="1" dirty="0" smtClean="0">
                          <a:solidFill>
                            <a:schemeClr val="tx1"/>
                          </a:solidFill>
                          <a:latin typeface="Montserrat" panose="00000500000000000000" pitchFamily="2" charset="0"/>
                        </a:rPr>
                        <a:t>Información</a:t>
                      </a:r>
                      <a:endParaRPr lang="es-MX" sz="1000" b="1" dirty="0" smtClean="0">
                        <a:solidFill>
                          <a:schemeClr val="tx1"/>
                        </a:solidFill>
                        <a:latin typeface="Montserrat" panose="00000500000000000000" pitchFamily="2" charset="0"/>
                      </a:endParaRPr>
                    </a:p>
                  </a:txBody>
                  <a:tcPr/>
                </a:tc>
                <a:tc>
                  <a:txBody>
                    <a:bodyPr/>
                    <a:lstStyle/>
                    <a:p>
                      <a:pPr algn="ctr"/>
                      <a:r>
                        <a:rPr lang="es-ES" sz="1000" b="1" dirty="0" smtClean="0">
                          <a:solidFill>
                            <a:schemeClr val="tx1"/>
                          </a:solidFill>
                          <a:latin typeface="Montserrat" panose="00000500000000000000" pitchFamily="2" charset="0"/>
                          <a:ea typeface="Montserrat"/>
                          <a:cs typeface="Montserrat"/>
                          <a:sym typeface="Montserrat"/>
                        </a:rPr>
                        <a:t>Fundamento</a:t>
                      </a:r>
                      <a:endParaRPr lang="es-MX" sz="1000" b="1" dirty="0">
                        <a:solidFill>
                          <a:schemeClr val="tx1"/>
                        </a:solidFill>
                        <a:latin typeface="Montserrat" panose="00000500000000000000" pitchFamily="2" charset="0"/>
                      </a:endParaRPr>
                    </a:p>
                  </a:txBody>
                  <a:tcPr/>
                </a:tc>
                <a:tc>
                  <a:txBody>
                    <a:bodyPr/>
                    <a:lstStyle/>
                    <a:p>
                      <a:pPr algn="ctr"/>
                      <a:r>
                        <a:rPr lang="es-ES" sz="1000" b="1" dirty="0" smtClean="0">
                          <a:latin typeface="Montserrat" panose="00000500000000000000" pitchFamily="2" charset="0"/>
                        </a:rPr>
                        <a:t>Lineamientos</a:t>
                      </a:r>
                      <a:r>
                        <a:rPr lang="es-ES" sz="1000" b="1" baseline="0" dirty="0" smtClean="0">
                          <a:latin typeface="Montserrat" panose="00000500000000000000" pitchFamily="2" charset="0"/>
                        </a:rPr>
                        <a:t> Generales</a:t>
                      </a:r>
                      <a:endParaRPr lang="es-MX" sz="1000" b="1" dirty="0">
                        <a:latin typeface="Montserrat" panose="00000500000000000000" pitchFamily="2" charset="0"/>
                      </a:endParaRPr>
                    </a:p>
                  </a:txBody>
                  <a:tcPr/>
                </a:tc>
                <a:extLst>
                  <a:ext uri="{0D108BD9-81ED-4DB2-BD59-A6C34878D82A}">
                    <a16:rowId xmlns:a16="http://schemas.microsoft.com/office/drawing/2014/main" val="2900731246"/>
                  </a:ext>
                </a:extLst>
              </a:tr>
              <a:tr h="53108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Obstruya las actividades de verificación, inspección y auditoría relativas al cumplimiento de las leyes o afecte la recaudación de contribuciones.</a:t>
                      </a: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VI, de la LGTAIP</a:t>
                      </a:r>
                      <a:endParaRPr lang="es-MX" sz="900" dirty="0" smtClean="0">
                        <a:latin typeface="Montserrat" panose="00000500000000000000" pitchFamily="2" charset="0"/>
                      </a:endParaRPr>
                    </a:p>
                  </a:txBody>
                  <a:tcPr/>
                </a:tc>
                <a:tc>
                  <a:txBody>
                    <a:bodyPr/>
                    <a:lstStyle/>
                    <a:p>
                      <a:r>
                        <a:rPr lang="es-ES" sz="900" dirty="0" smtClean="0">
                          <a:latin typeface="Montserrat" panose="00000500000000000000" pitchFamily="2" charset="0"/>
                        </a:rPr>
                        <a:t>Vigésimo Cuarto</a:t>
                      </a:r>
                      <a:r>
                        <a:rPr lang="es-ES" sz="900" baseline="0" dirty="0" smtClean="0">
                          <a:latin typeface="Montserrat" panose="00000500000000000000" pitchFamily="2" charset="0"/>
                        </a:rPr>
                        <a:t> y Vigésimo Quinto</a:t>
                      </a:r>
                      <a:endParaRPr lang="es-MX" sz="900" dirty="0" smtClean="0">
                        <a:latin typeface="Montserrat" panose="00000500000000000000" pitchFamily="2" charset="0"/>
                      </a:endParaRPr>
                    </a:p>
                  </a:txBody>
                  <a:tcPr/>
                </a:tc>
                <a:extLst>
                  <a:ext uri="{0D108BD9-81ED-4DB2-BD59-A6C34878D82A}">
                    <a16:rowId xmlns:a16="http://schemas.microsoft.com/office/drawing/2014/main" val="3564021363"/>
                  </a:ext>
                </a:extLst>
              </a:tr>
              <a:tr h="383559">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Obstruya la prevención o persecución de los delitos;</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VII de la LGTAIP</a:t>
                      </a:r>
                      <a:endParaRPr lang="es-MX" sz="900" dirty="0" smtClean="0">
                        <a:latin typeface="Montserrat" panose="00000500000000000000" pitchFamily="2" charset="0"/>
                      </a:endParaRPr>
                    </a:p>
                  </a:txBody>
                  <a:tcPr/>
                </a:tc>
                <a:tc>
                  <a:txBody>
                    <a:bodyPr/>
                    <a:lstStyle/>
                    <a:p>
                      <a:r>
                        <a:rPr lang="es-ES" sz="900" dirty="0" smtClean="0">
                          <a:latin typeface="Montserrat" panose="00000500000000000000" pitchFamily="2" charset="0"/>
                        </a:rPr>
                        <a:t>Vigésimo Sexto</a:t>
                      </a:r>
                      <a:endParaRPr lang="es-MX" sz="900" dirty="0" smtClean="0">
                        <a:latin typeface="Montserrat" panose="00000500000000000000" pitchFamily="2" charset="0"/>
                      </a:endParaRPr>
                    </a:p>
                  </a:txBody>
                  <a:tcPr/>
                </a:tc>
                <a:extLst>
                  <a:ext uri="{0D108BD9-81ED-4DB2-BD59-A6C34878D82A}">
                    <a16:rowId xmlns:a16="http://schemas.microsoft.com/office/drawing/2014/main" val="826259009"/>
                  </a:ext>
                </a:extLst>
              </a:tr>
              <a:tr h="653636">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La que contenga las opiniones, recomendaciones o puntos de vista que formen parte del proceso deliberativo de los servidores públicos, hasta en tanto no sea adoptada la decisión definitiva, la cual deberá estar documentada.</a:t>
                      </a: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VIII de la LGTAIP</a:t>
                      </a:r>
                      <a:endParaRPr lang="es-MX" sz="900" dirty="0" smtClean="0">
                        <a:latin typeface="Montserrat" panose="00000500000000000000" pitchFamily="2" charset="0"/>
                      </a:endParaRPr>
                    </a:p>
                  </a:txBody>
                  <a:tcPr/>
                </a:tc>
                <a:tc>
                  <a:txBody>
                    <a:bodyPr/>
                    <a:lstStyle/>
                    <a:p>
                      <a:r>
                        <a:rPr lang="es-ES" sz="900" dirty="0" smtClean="0">
                          <a:latin typeface="Montserrat" panose="00000500000000000000" pitchFamily="2" charset="0"/>
                        </a:rPr>
                        <a:t>Vigésimo Séptimo</a:t>
                      </a:r>
                      <a:endParaRPr lang="es-MX" sz="900" dirty="0" smtClean="0">
                        <a:latin typeface="Montserrat" panose="00000500000000000000" pitchFamily="2" charset="0"/>
                      </a:endParaRPr>
                    </a:p>
                    <a:p>
                      <a:endParaRPr lang="es-MX" sz="900" dirty="0">
                        <a:latin typeface="Montserrat" panose="00000500000000000000" pitchFamily="2" charset="0"/>
                      </a:endParaRPr>
                    </a:p>
                  </a:txBody>
                  <a:tcPr/>
                </a:tc>
                <a:extLst>
                  <a:ext uri="{0D108BD9-81ED-4DB2-BD59-A6C34878D82A}">
                    <a16:rowId xmlns:a16="http://schemas.microsoft.com/office/drawing/2014/main" val="252516686"/>
                  </a:ext>
                </a:extLst>
              </a:tr>
              <a:tr h="42813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Obstruya los procedimientos para fincar responsabilidad a los Servidores Públicos, en tanto no se haya dictado la resolución administrativa.</a:t>
                      </a: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IX de la LGTAIP</a:t>
                      </a:r>
                      <a:endParaRPr lang="es-MX" sz="900" dirty="0" smtClean="0">
                        <a:latin typeface="Montserrat" panose="00000500000000000000" pitchFamily="2" charset="0"/>
                      </a:endParaRPr>
                    </a:p>
                  </a:txBody>
                  <a:tcPr/>
                </a:tc>
                <a:tc>
                  <a:txBody>
                    <a:bodyPr/>
                    <a:lstStyle/>
                    <a:p>
                      <a:r>
                        <a:rPr lang="es-ES" sz="900" dirty="0" smtClean="0">
                          <a:latin typeface="Montserrat" panose="00000500000000000000" pitchFamily="2" charset="0"/>
                        </a:rPr>
                        <a:t>Vigésimo Octavo</a:t>
                      </a:r>
                      <a:endParaRPr lang="es-MX" sz="900" dirty="0" smtClean="0">
                        <a:latin typeface="Montserrat" panose="00000500000000000000" pitchFamily="2" charset="0"/>
                      </a:endParaRPr>
                    </a:p>
                  </a:txBody>
                  <a:tcPr/>
                </a:tc>
                <a:extLst>
                  <a:ext uri="{0D108BD9-81ED-4DB2-BD59-A6C34878D82A}">
                    <a16:rowId xmlns:a16="http://schemas.microsoft.com/office/drawing/2014/main" val="3396632991"/>
                  </a:ext>
                </a:extLst>
              </a:tr>
              <a:tr h="23001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Afecte los derechos del debido proceso</a:t>
                      </a: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X de la LGTAIP</a:t>
                      </a:r>
                      <a:endParaRPr lang="es-MX" sz="900" dirty="0" smtClean="0">
                        <a:latin typeface="Montserrat" panose="00000500000000000000" pitchFamily="2" charset="0"/>
                      </a:endParaRPr>
                    </a:p>
                  </a:txBody>
                  <a:tcPr/>
                </a:tc>
                <a:tc>
                  <a:txBody>
                    <a:bodyPr/>
                    <a:lstStyle/>
                    <a:p>
                      <a:r>
                        <a:rPr lang="es-ES" sz="900" dirty="0" smtClean="0">
                          <a:latin typeface="Montserrat" panose="00000500000000000000" pitchFamily="2" charset="0"/>
                        </a:rPr>
                        <a:t>Vigésimo Noveno</a:t>
                      </a:r>
                      <a:endParaRPr lang="es-MX" sz="900" dirty="0" smtClean="0">
                        <a:latin typeface="Montserrat" panose="00000500000000000000" pitchFamily="2" charset="0"/>
                      </a:endParaRPr>
                    </a:p>
                  </a:txBody>
                  <a:tcPr/>
                </a:tc>
                <a:extLst>
                  <a:ext uri="{0D108BD9-81ED-4DB2-BD59-A6C34878D82A}">
                    <a16:rowId xmlns:a16="http://schemas.microsoft.com/office/drawing/2014/main" val="1757393300"/>
                  </a:ext>
                </a:extLst>
              </a:tr>
              <a:tr h="443345">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Vulnere la conducción de los Expedientes judiciales o de los procedimientos administrativos seguidos en forma de juicio, en tanto no hayan causado estado</a:t>
                      </a: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XI de la LGTAIP</a:t>
                      </a:r>
                      <a:endParaRPr lang="es-MX" sz="900" dirty="0" smtClean="0">
                        <a:latin typeface="Montserrat" panose="00000500000000000000" pitchFamily="2"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9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Trigésimo</a:t>
                      </a:r>
                      <a:endParaRPr lang="es-MX" sz="900" dirty="0" smtClean="0">
                        <a:latin typeface="Montserrat" panose="00000500000000000000" pitchFamily="2" charset="0"/>
                      </a:endParaRPr>
                    </a:p>
                    <a:p>
                      <a:endParaRPr lang="es-MX" sz="900" dirty="0" smtClean="0">
                        <a:latin typeface="Montserrat" panose="00000500000000000000" pitchFamily="2" charset="0"/>
                      </a:endParaRPr>
                    </a:p>
                  </a:txBody>
                  <a:tcPr/>
                </a:tc>
                <a:extLst>
                  <a:ext uri="{0D108BD9-81ED-4DB2-BD59-A6C34878D82A}">
                    <a16:rowId xmlns:a16="http://schemas.microsoft.com/office/drawing/2014/main" val="3120109143"/>
                  </a:ext>
                </a:extLst>
              </a:tr>
              <a:tr h="53108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Se encuentre contenida dentro de las investigaciones de hechos que la ley señale como delitos y se tramiten ante el Ministerio Público.</a:t>
                      </a: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XII de la LGTAIP</a:t>
                      </a:r>
                      <a:endParaRPr lang="es-MX" sz="9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Trigésimo Primero</a:t>
                      </a:r>
                      <a:endParaRPr lang="es-MX" sz="900" dirty="0" smtClean="0">
                        <a:latin typeface="Montserrat" panose="00000500000000000000" pitchFamily="2" charset="0"/>
                      </a:endParaRPr>
                    </a:p>
                    <a:p>
                      <a:endParaRPr lang="es-MX" sz="900" dirty="0" smtClean="0">
                        <a:latin typeface="Montserrat" panose="00000500000000000000" pitchFamily="2" charset="0"/>
                      </a:endParaRPr>
                    </a:p>
                  </a:txBody>
                  <a:tcPr/>
                </a:tc>
                <a:extLst>
                  <a:ext uri="{0D108BD9-81ED-4DB2-BD59-A6C34878D82A}">
                    <a16:rowId xmlns:a16="http://schemas.microsoft.com/office/drawing/2014/main" val="3394455304"/>
                  </a:ext>
                </a:extLst>
              </a:tr>
              <a:tr h="53108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900" b="0" dirty="0" smtClean="0">
                          <a:solidFill>
                            <a:schemeClr val="tx1"/>
                          </a:solidFill>
                          <a:latin typeface="Montserrat" panose="00000500000000000000" pitchFamily="2" charset="0"/>
                        </a:rPr>
                        <a:t>Las que por disposición expresa de una ley tengan tal carácter, siempre que sean acordes con las bases, principios y disposiciones establecidos en esta Ley y no la contravengan; así como las previstas en tratados internacionales.</a:t>
                      </a:r>
                      <a:endParaRPr lang="es-MX" sz="900" b="0" dirty="0" smtClean="0">
                        <a:solidFill>
                          <a:schemeClr val="tx1"/>
                        </a:solidFill>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Artículo</a:t>
                      </a:r>
                      <a:r>
                        <a:rPr lang="es-ES" sz="900" baseline="0" dirty="0" smtClean="0">
                          <a:latin typeface="Montserrat" panose="00000500000000000000" pitchFamily="2" charset="0"/>
                        </a:rPr>
                        <a:t> 113, fracción XIII de la LGTAIP</a:t>
                      </a:r>
                      <a:endParaRPr lang="es-MX" sz="900" dirty="0" smtClean="0">
                        <a:latin typeface="Montserrat" panose="00000500000000000000" pitchFamily="2"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MX" sz="900" dirty="0" smtClean="0">
                        <a:latin typeface="Montserrat" panose="000005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900" dirty="0" smtClean="0">
                          <a:latin typeface="Montserrat" panose="00000500000000000000" pitchFamily="2" charset="0"/>
                        </a:rPr>
                        <a:t>Trigésimo Segundo</a:t>
                      </a:r>
                      <a:endParaRPr lang="es-MX" sz="900" dirty="0" smtClean="0">
                        <a:latin typeface="Montserrat" panose="00000500000000000000" pitchFamily="2" charset="0"/>
                      </a:endParaRPr>
                    </a:p>
                    <a:p>
                      <a:endParaRPr lang="es-MX" sz="900" dirty="0" smtClean="0">
                        <a:latin typeface="Montserrat" panose="00000500000000000000" pitchFamily="2" charset="0"/>
                      </a:endParaRPr>
                    </a:p>
                  </a:txBody>
                  <a:tcPr/>
                </a:tc>
                <a:extLst>
                  <a:ext uri="{0D108BD9-81ED-4DB2-BD59-A6C34878D82A}">
                    <a16:rowId xmlns:a16="http://schemas.microsoft.com/office/drawing/2014/main" val="1229631881"/>
                  </a:ext>
                </a:extLst>
              </a:tr>
            </a:tbl>
          </a:graphicData>
        </a:graphic>
      </p:graphicFrame>
      <p:sp>
        <p:nvSpPr>
          <p:cNvPr id="6"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19</a:t>
            </a:r>
            <a:endParaRPr sz="1200" dirty="0">
              <a:solidFill>
                <a:srgbClr val="000000"/>
              </a:solidFill>
              <a:latin typeface="Montserrat"/>
              <a:ea typeface="Montserrat"/>
              <a:cs typeface="Montserrat"/>
              <a:sym typeface="Montserrat"/>
            </a:endParaRPr>
          </a:p>
        </p:txBody>
      </p:sp>
      <p:sp>
        <p:nvSpPr>
          <p:cNvPr id="7" name="CuadroTexto 6"/>
          <p:cNvSpPr txBox="1"/>
          <p:nvPr/>
        </p:nvSpPr>
        <p:spPr>
          <a:xfrm>
            <a:off x="374150" y="6113355"/>
            <a:ext cx="8963814" cy="338554"/>
          </a:xfrm>
          <a:prstGeom prst="rect">
            <a:avLst/>
          </a:prstGeom>
          <a:noFill/>
        </p:spPr>
        <p:txBody>
          <a:bodyPr wrap="square" rtlCol="0">
            <a:spAutoFit/>
          </a:bodyPr>
          <a:lstStyle/>
          <a:p>
            <a:r>
              <a:rPr lang="es-ES" sz="800" dirty="0" smtClean="0">
                <a:latin typeface="Montserrat" panose="00000500000000000000" pitchFamily="2" charset="0"/>
              </a:rPr>
              <a:t>Ley General de Transparencia y Acceso a la Información Pública (LGTAIP)</a:t>
            </a:r>
          </a:p>
          <a:p>
            <a:r>
              <a:rPr lang="es-ES" sz="800" dirty="0" smtClean="0">
                <a:latin typeface="Montserrat" panose="00000500000000000000" pitchFamily="2" charset="0"/>
              </a:rPr>
              <a:t>Lineamientos Generales en Materia de Clasificación y Desclasificación de Información, así como para la elaboración de versiones públicas (Lineamientos Generales)</a:t>
            </a:r>
            <a:endParaRPr lang="es-MX" sz="800" dirty="0">
              <a:latin typeface="Montserrat" panose="00000500000000000000" pitchFamily="2" charset="0"/>
            </a:endParaRPr>
          </a:p>
        </p:txBody>
      </p:sp>
    </p:spTree>
    <p:extLst>
      <p:ext uri="{BB962C8B-B14F-4D97-AF65-F5344CB8AC3E}">
        <p14:creationId xmlns:p14="http://schemas.microsoft.com/office/powerpoint/2010/main" val="1544729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Inexistencia de información</a:t>
            </a:r>
            <a:endParaRPr sz="2000" b="0" i="0" u="none" strike="noStrike" cap="none" dirty="0">
              <a:solidFill>
                <a:srgbClr val="404040"/>
              </a:solidFill>
              <a:latin typeface="Montserrat Medium"/>
              <a:ea typeface="Montserrat Medium"/>
              <a:cs typeface="Montserrat Medium"/>
              <a:sym typeface="Montserrat Medium"/>
            </a:endParaRPr>
          </a:p>
        </p:txBody>
      </p:sp>
      <p:pic>
        <p:nvPicPr>
          <p:cNvPr id="261" name="Google Shape;261;g1e07eed4896_0_179"/>
          <p:cNvPicPr preferRelativeResize="0"/>
          <p:nvPr/>
        </p:nvPicPr>
        <p:blipFill>
          <a:blip r:embed="rId4">
            <a:alphaModFix/>
          </a:blip>
          <a:stretch>
            <a:fillRect/>
          </a:stretch>
        </p:blipFill>
        <p:spPr>
          <a:xfrm>
            <a:off x="374138" y="1243749"/>
            <a:ext cx="719226" cy="719226"/>
          </a:xfrm>
          <a:prstGeom prst="rect">
            <a:avLst/>
          </a:prstGeom>
          <a:noFill/>
          <a:ln>
            <a:noFill/>
          </a:ln>
        </p:spPr>
      </p:pic>
      <p:sp>
        <p:nvSpPr>
          <p:cNvPr id="262" name="Google Shape;262;g1e07eed4896_0_179"/>
          <p:cNvSpPr/>
          <p:nvPr/>
        </p:nvSpPr>
        <p:spPr>
          <a:xfrm>
            <a:off x="1381608" y="3917103"/>
            <a:ext cx="9844091" cy="1454605"/>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Inexistencia por criterio o formal.</a:t>
            </a:r>
            <a:r>
              <a:rPr lang="es-MX" sz="1600" dirty="0" smtClean="0">
                <a:solidFill>
                  <a:srgbClr val="6F7271"/>
                </a:solidFill>
                <a:latin typeface="Montserrat"/>
                <a:ea typeface="Montserrat"/>
                <a:cs typeface="Montserrat"/>
                <a:sym typeface="Montserrat"/>
              </a:rPr>
              <a:t> Existen dos formas de declarar la inexistencia de información:</a:t>
            </a:r>
          </a:p>
          <a:p>
            <a:pPr lvl="0" algn="just"/>
            <a:endParaRPr lang="es-MX" sz="1700" dirty="0" smtClean="0">
              <a:solidFill>
                <a:srgbClr val="6F7271"/>
              </a:solidFill>
              <a:latin typeface="Montserrat"/>
              <a:ea typeface="Montserrat"/>
              <a:cs typeface="Montserrat"/>
              <a:sym typeface="Montserrat"/>
            </a:endParaRPr>
          </a:p>
          <a:p>
            <a:pPr marL="285750" lvl="0" indent="-285750" algn="just">
              <a:buFont typeface="Arial" panose="020B0604020202020204" pitchFamily="34" charset="0"/>
              <a:buChar char="•"/>
            </a:pPr>
            <a:r>
              <a:rPr lang="es-ES" sz="1600" b="1" dirty="0" smtClean="0">
                <a:solidFill>
                  <a:srgbClr val="6F7271"/>
                </a:solidFill>
                <a:latin typeface="Montserrat"/>
                <a:ea typeface="Montserrat"/>
                <a:cs typeface="Montserrat"/>
                <a:sym typeface="Montserrat"/>
              </a:rPr>
              <a:t>Inexistencia por criterio SO/007/2017</a:t>
            </a:r>
            <a:r>
              <a:rPr lang="es-ES" sz="1600" b="1" dirty="0">
                <a:solidFill>
                  <a:srgbClr val="6F7271"/>
                </a:solidFill>
                <a:latin typeface="Montserrat"/>
                <a:ea typeface="Montserrat"/>
                <a:cs typeface="Montserrat"/>
                <a:sym typeface="Montserrat"/>
              </a:rPr>
              <a:t> </a:t>
            </a:r>
            <a:r>
              <a:rPr lang="es-ES" sz="1600" b="1" dirty="0" smtClean="0">
                <a:solidFill>
                  <a:srgbClr val="6F7271"/>
                </a:solidFill>
                <a:latin typeface="Montserrat"/>
                <a:ea typeface="Montserrat"/>
                <a:cs typeface="Montserrat"/>
                <a:sym typeface="Montserrat"/>
              </a:rPr>
              <a:t>(criterio): </a:t>
            </a:r>
            <a:r>
              <a:rPr lang="es-ES" sz="1600" dirty="0" smtClean="0">
                <a:solidFill>
                  <a:srgbClr val="6F7271"/>
                </a:solidFill>
                <a:latin typeface="Montserrat"/>
                <a:ea typeface="Montserrat"/>
                <a:cs typeface="Montserrat"/>
                <a:sym typeface="Montserrat"/>
              </a:rPr>
              <a:t>Asegurar que no existan elementos de convicción que permitan suponer que la información debe existir, así como que no se advierta obligación alguna para contar con la información. </a:t>
            </a:r>
            <a:endParaRPr lang="es-MX" sz="1600" dirty="0" smtClean="0">
              <a:solidFill>
                <a:srgbClr val="6F7271"/>
              </a:solidFill>
              <a:latin typeface="Montserrat"/>
              <a:ea typeface="Montserrat"/>
              <a:cs typeface="Montserrat"/>
              <a:sym typeface="Montserrat"/>
            </a:endParaRPr>
          </a:p>
          <a:p>
            <a:pPr lvl="0" algn="just"/>
            <a:endParaRPr lang="es-MX" sz="1600" dirty="0" smtClean="0">
              <a:solidFill>
                <a:srgbClr val="6F7271"/>
              </a:solidFill>
              <a:latin typeface="Montserrat"/>
              <a:ea typeface="Montserrat"/>
              <a:cs typeface="Montserrat"/>
              <a:sym typeface="Montserrat"/>
            </a:endParaRPr>
          </a:p>
          <a:p>
            <a:pPr marL="285750" lvl="0" indent="-285750" algn="just">
              <a:buFont typeface="Arial" panose="020B0604020202020204" pitchFamily="34" charset="0"/>
              <a:buChar char="•"/>
            </a:pPr>
            <a:r>
              <a:rPr lang="es-MX" sz="1600" b="1" dirty="0" smtClean="0">
                <a:solidFill>
                  <a:srgbClr val="6F7271"/>
                </a:solidFill>
                <a:latin typeface="Montserrat"/>
                <a:ea typeface="Montserrat"/>
                <a:cs typeface="Montserrat"/>
                <a:sym typeface="Montserrat"/>
              </a:rPr>
              <a:t>Inexistencia por Comité de Transparencia (formal): </a:t>
            </a:r>
            <a:r>
              <a:rPr lang="es-ES" sz="1600" dirty="0" smtClean="0">
                <a:solidFill>
                  <a:srgbClr val="6F7271"/>
                </a:solidFill>
                <a:latin typeface="Montserrat"/>
                <a:ea typeface="Montserrat"/>
                <a:cs typeface="Montserrat"/>
                <a:sym typeface="Montserrat"/>
              </a:rPr>
              <a:t>Verificar que esté el acta debidamente formalizada y que haya sido entregada el acta al particular. </a:t>
            </a:r>
            <a:endParaRPr lang="es-MX" sz="1600"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600" dirty="0">
              <a:solidFill>
                <a:srgbClr val="6F7271"/>
              </a:solidFill>
              <a:latin typeface="Montserrat"/>
              <a:ea typeface="Montserrat"/>
              <a:cs typeface="Montserrat"/>
              <a:sym typeface="Montserrat"/>
            </a:endParaRPr>
          </a:p>
          <a:p>
            <a:pPr marL="0" lvl="0" indent="0" algn="just" rtl="0">
              <a:spcBef>
                <a:spcPts val="0"/>
              </a:spcBef>
              <a:spcAft>
                <a:spcPts val="0"/>
              </a:spcAft>
              <a:buNone/>
            </a:pPr>
            <a:endParaRPr sz="1700" dirty="0">
              <a:solidFill>
                <a:srgbClr val="6F7271"/>
              </a:solidFill>
              <a:latin typeface="Montserrat"/>
              <a:ea typeface="Montserrat"/>
              <a:cs typeface="Montserrat"/>
              <a:sym typeface="Montserrat"/>
            </a:endParaRPr>
          </a:p>
        </p:txBody>
      </p:sp>
      <p:sp>
        <p:nvSpPr>
          <p:cNvPr id="264" name="Google Shape;264;g1e07eed4896_0_179"/>
          <p:cNvSpPr/>
          <p:nvPr/>
        </p:nvSpPr>
        <p:spPr>
          <a:xfrm>
            <a:off x="1381609" y="1173300"/>
            <a:ext cx="9844091" cy="852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600" b="1" dirty="0" smtClean="0">
                <a:solidFill>
                  <a:srgbClr val="6F7271"/>
                </a:solidFill>
                <a:latin typeface="Montserrat"/>
                <a:ea typeface="Montserrat"/>
                <a:cs typeface="Montserrat"/>
                <a:sym typeface="Montserrat"/>
              </a:rPr>
              <a:t>Búsqueda. </a:t>
            </a:r>
            <a:r>
              <a:rPr lang="es-MX" sz="1600" dirty="0" smtClean="0">
                <a:solidFill>
                  <a:srgbClr val="6F7271"/>
                </a:solidFill>
                <a:latin typeface="Montserrat"/>
                <a:ea typeface="Montserrat"/>
                <a:cs typeface="Montserrat"/>
                <a:sym typeface="Montserrat"/>
              </a:rPr>
              <a:t>Verificar que se haya turnado la solicitud a todas las unidades administrativas que pudieran resultar competentes conforme a sus competencias, facultades y atribuciones, o en su caso, que la búsqueda se realizó de manera exhaustiva, completa y con criterio amplio.</a:t>
            </a:r>
            <a:endParaRPr sz="1600" dirty="0">
              <a:solidFill>
                <a:srgbClr val="6F7271"/>
              </a:solidFill>
              <a:latin typeface="Montserrat"/>
              <a:ea typeface="Montserrat"/>
              <a:cs typeface="Montserrat"/>
              <a:sym typeface="Montserrat"/>
            </a:endParaRPr>
          </a:p>
        </p:txBody>
      </p:sp>
      <p:pic>
        <p:nvPicPr>
          <p:cNvPr id="9" name="Google Shape;263;g1e07eed4896_0_179"/>
          <p:cNvPicPr preferRelativeResize="0"/>
          <p:nvPr/>
        </p:nvPicPr>
        <p:blipFill>
          <a:blip r:embed="rId5">
            <a:alphaModFix/>
          </a:blip>
          <a:stretch>
            <a:fillRect/>
          </a:stretch>
        </p:blipFill>
        <p:spPr>
          <a:xfrm>
            <a:off x="374138" y="2332001"/>
            <a:ext cx="719226" cy="719226"/>
          </a:xfrm>
          <a:prstGeom prst="rect">
            <a:avLst/>
          </a:prstGeom>
          <a:noFill/>
          <a:ln>
            <a:noFill/>
          </a:ln>
        </p:spPr>
      </p:pic>
      <p:sp>
        <p:nvSpPr>
          <p:cNvPr id="10" name="Google Shape;264;g1e07eed4896_0_179"/>
          <p:cNvSpPr/>
          <p:nvPr/>
        </p:nvSpPr>
        <p:spPr>
          <a:xfrm>
            <a:off x="1381609" y="2158278"/>
            <a:ext cx="9844091" cy="852300"/>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Justificación. </a:t>
            </a:r>
            <a:r>
              <a:rPr lang="es-MX" sz="1600" dirty="0" smtClean="0">
                <a:solidFill>
                  <a:srgbClr val="6F7271"/>
                </a:solidFill>
                <a:latin typeface="Montserrat"/>
                <a:ea typeface="Montserrat"/>
                <a:cs typeface="Montserrat"/>
                <a:sym typeface="Montserrat"/>
              </a:rPr>
              <a:t>Que se informe </a:t>
            </a:r>
            <a:r>
              <a:rPr lang="es-MX" sz="1600" dirty="0">
                <a:solidFill>
                  <a:srgbClr val="6F7271"/>
                </a:solidFill>
                <a:latin typeface="Montserrat"/>
                <a:ea typeface="Montserrat"/>
                <a:cs typeface="Montserrat"/>
                <a:sym typeface="Montserrat"/>
              </a:rPr>
              <a:t>al solicitante </a:t>
            </a:r>
            <a:r>
              <a:rPr lang="es-MX" sz="1600" dirty="0" smtClean="0">
                <a:solidFill>
                  <a:srgbClr val="6F7271"/>
                </a:solidFill>
                <a:latin typeface="Montserrat"/>
                <a:ea typeface="Montserrat"/>
                <a:cs typeface="Montserrat"/>
                <a:sym typeface="Montserrat"/>
              </a:rPr>
              <a:t>de </a:t>
            </a:r>
            <a:r>
              <a:rPr lang="es-MX" sz="1600" dirty="0">
                <a:solidFill>
                  <a:srgbClr val="6F7271"/>
                </a:solidFill>
                <a:latin typeface="Montserrat"/>
                <a:ea typeface="Montserrat"/>
                <a:cs typeface="Montserrat"/>
                <a:sym typeface="Montserrat"/>
              </a:rPr>
              <a:t>manera clara </a:t>
            </a:r>
            <a:r>
              <a:rPr lang="es-MX" sz="1600" dirty="0" smtClean="0">
                <a:solidFill>
                  <a:srgbClr val="6F7271"/>
                </a:solidFill>
                <a:latin typeface="Montserrat"/>
                <a:ea typeface="Montserrat"/>
                <a:cs typeface="Montserrat"/>
                <a:sym typeface="Montserrat"/>
              </a:rPr>
              <a:t>y precisa porque la información no existe</a:t>
            </a:r>
            <a:r>
              <a:rPr lang="es-MX" sz="1700" dirty="0" smtClean="0">
                <a:solidFill>
                  <a:srgbClr val="6F7271"/>
                </a:solidFill>
                <a:latin typeface="Montserrat"/>
                <a:ea typeface="Montserrat"/>
                <a:cs typeface="Montserrat"/>
                <a:sym typeface="Montserrat"/>
              </a:rPr>
              <a:t>.</a:t>
            </a:r>
            <a:endParaRPr sz="1700" dirty="0">
              <a:solidFill>
                <a:srgbClr val="6F7271"/>
              </a:solidFill>
              <a:latin typeface="Montserrat"/>
              <a:ea typeface="Montserrat"/>
              <a:cs typeface="Montserrat"/>
              <a:sym typeface="Montserrat"/>
            </a:endParaRPr>
          </a:p>
        </p:txBody>
      </p:sp>
      <p:sp>
        <p:nvSpPr>
          <p:cNvPr id="11"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20</a:t>
            </a:r>
            <a:endParaRPr sz="1200" dirty="0">
              <a:solidFill>
                <a:srgbClr val="000000"/>
              </a:solidFill>
              <a:latin typeface="Montserrat"/>
              <a:ea typeface="Montserrat"/>
              <a:cs typeface="Montserrat"/>
              <a:sym typeface="Montserrat"/>
            </a:endParaRPr>
          </a:p>
        </p:txBody>
      </p:sp>
      <p:sp>
        <p:nvSpPr>
          <p:cNvPr id="12" name="CuadroTexto 11"/>
          <p:cNvSpPr txBox="1"/>
          <p:nvPr/>
        </p:nvSpPr>
        <p:spPr>
          <a:xfrm>
            <a:off x="374150" y="6113355"/>
            <a:ext cx="8963814" cy="215444"/>
          </a:xfrm>
          <a:prstGeom prst="rect">
            <a:avLst/>
          </a:prstGeom>
          <a:noFill/>
        </p:spPr>
        <p:txBody>
          <a:bodyPr wrap="square" rtlCol="0">
            <a:spAutoFit/>
          </a:bodyPr>
          <a:lstStyle/>
          <a:p>
            <a:r>
              <a:rPr lang="es-ES" sz="800" dirty="0" smtClean="0">
                <a:latin typeface="Montserrat" panose="00000500000000000000" pitchFamily="2" charset="0"/>
              </a:rPr>
              <a:t>Criterios disponibles para su consulta en</a:t>
            </a:r>
            <a:r>
              <a:rPr lang="es-ES" sz="800" dirty="0">
                <a:latin typeface="Montserrat" panose="00000500000000000000" pitchFamily="2" charset="0"/>
              </a:rPr>
              <a:t>: </a:t>
            </a:r>
            <a:r>
              <a:rPr lang="es-ES" sz="800" dirty="0">
                <a:latin typeface="Montserrat" panose="00000500000000000000" pitchFamily="2" charset="0"/>
                <a:hlinkClick r:id="rId6"/>
              </a:rPr>
              <a:t>http://criteriosdeinterpretacion.inai.org.mx/Pages/resultsfil.aspx?k=%</a:t>
            </a:r>
            <a:r>
              <a:rPr lang="es-ES" sz="800" dirty="0" smtClean="0">
                <a:latin typeface="Montserrat" panose="00000500000000000000" pitchFamily="2" charset="0"/>
                <a:hlinkClick r:id="rId6"/>
              </a:rPr>
              <a:t>2A</a:t>
            </a:r>
            <a:r>
              <a:rPr lang="es-ES" sz="800" dirty="0" smtClean="0">
                <a:latin typeface="Montserrat" panose="00000500000000000000" pitchFamily="2" charset="0"/>
              </a:rPr>
              <a:t> </a:t>
            </a:r>
          </a:p>
        </p:txBody>
      </p:sp>
    </p:spTree>
    <p:extLst>
      <p:ext uri="{BB962C8B-B14F-4D97-AF65-F5344CB8AC3E}">
        <p14:creationId xmlns:p14="http://schemas.microsoft.com/office/powerpoint/2010/main" val="141691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Incompetencia</a:t>
            </a:r>
            <a:endParaRPr sz="2000" b="0" i="0" u="none" strike="noStrike" cap="none" dirty="0">
              <a:solidFill>
                <a:srgbClr val="404040"/>
              </a:solidFill>
              <a:latin typeface="Montserrat Medium"/>
              <a:ea typeface="Montserrat Medium"/>
              <a:cs typeface="Montserrat Medium"/>
              <a:sym typeface="Montserrat Medium"/>
            </a:endParaRPr>
          </a:p>
        </p:txBody>
      </p:sp>
      <p:pic>
        <p:nvPicPr>
          <p:cNvPr id="261" name="Google Shape;261;g1e07eed4896_0_179"/>
          <p:cNvPicPr preferRelativeResize="0"/>
          <p:nvPr/>
        </p:nvPicPr>
        <p:blipFill>
          <a:blip r:embed="rId4">
            <a:alphaModFix/>
          </a:blip>
          <a:stretch>
            <a:fillRect/>
          </a:stretch>
        </p:blipFill>
        <p:spPr>
          <a:xfrm>
            <a:off x="374138" y="1243749"/>
            <a:ext cx="719226" cy="719226"/>
          </a:xfrm>
          <a:prstGeom prst="rect">
            <a:avLst/>
          </a:prstGeom>
          <a:noFill/>
          <a:ln>
            <a:noFill/>
          </a:ln>
        </p:spPr>
      </p:pic>
      <p:sp>
        <p:nvSpPr>
          <p:cNvPr id="262" name="Google Shape;262;g1e07eed4896_0_179"/>
          <p:cNvSpPr/>
          <p:nvPr/>
        </p:nvSpPr>
        <p:spPr>
          <a:xfrm>
            <a:off x="1381608" y="3677436"/>
            <a:ext cx="9844091" cy="1454605"/>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Incompetencia por criterio o formal.</a:t>
            </a:r>
            <a:r>
              <a:rPr lang="es-MX" sz="1600" dirty="0" smtClean="0">
                <a:solidFill>
                  <a:srgbClr val="6F7271"/>
                </a:solidFill>
                <a:latin typeface="Montserrat"/>
                <a:ea typeface="Montserrat"/>
                <a:cs typeface="Montserrat"/>
                <a:sym typeface="Montserrat"/>
              </a:rPr>
              <a:t> </a:t>
            </a:r>
            <a:r>
              <a:rPr lang="es-ES" sz="1600" dirty="0">
                <a:solidFill>
                  <a:srgbClr val="6F7271"/>
                </a:solidFill>
                <a:latin typeface="Montserrat"/>
                <a:ea typeface="Montserrat"/>
                <a:cs typeface="Montserrat"/>
                <a:sym typeface="Montserrat"/>
              </a:rPr>
              <a:t>Existen dos formas de </a:t>
            </a:r>
            <a:r>
              <a:rPr lang="es-ES" sz="1600" dirty="0" smtClean="0">
                <a:solidFill>
                  <a:srgbClr val="6F7271"/>
                </a:solidFill>
                <a:latin typeface="Montserrat"/>
                <a:ea typeface="Montserrat"/>
                <a:cs typeface="Montserrat"/>
                <a:sym typeface="Montserrat"/>
              </a:rPr>
              <a:t>declararse incompetente:</a:t>
            </a:r>
          </a:p>
          <a:p>
            <a:pPr lvl="0" algn="just"/>
            <a:endParaRPr lang="es-MX" sz="1600" dirty="0" smtClean="0">
              <a:solidFill>
                <a:srgbClr val="6F7271"/>
              </a:solidFill>
              <a:latin typeface="Montserrat"/>
              <a:ea typeface="Montserrat"/>
              <a:cs typeface="Montserrat"/>
              <a:sym typeface="Montserrat"/>
            </a:endParaRPr>
          </a:p>
          <a:p>
            <a:pPr marL="285750" lvl="0" indent="-285750" algn="just">
              <a:buFont typeface="Arial" panose="020B0604020202020204" pitchFamily="34" charset="0"/>
              <a:buChar char="•"/>
            </a:pPr>
            <a:r>
              <a:rPr lang="es-MX" sz="1600" b="1" dirty="0" smtClean="0">
                <a:solidFill>
                  <a:srgbClr val="6F7271"/>
                </a:solidFill>
                <a:latin typeface="Montserrat"/>
                <a:ea typeface="Montserrat"/>
                <a:cs typeface="Montserrat"/>
                <a:sym typeface="Montserrat"/>
              </a:rPr>
              <a:t>Notoria incompetencia</a:t>
            </a:r>
            <a:r>
              <a:rPr lang="es-MX" sz="1600" dirty="0" smtClean="0">
                <a:solidFill>
                  <a:srgbClr val="6F7271"/>
                </a:solidFill>
                <a:latin typeface="Montserrat"/>
                <a:ea typeface="Montserrat"/>
                <a:cs typeface="Montserrat"/>
                <a:sym typeface="Montserrat"/>
              </a:rPr>
              <a:t>: Cuando no hay lugar a dudas que el sujeto obligado carece de atribuciones para conocer de lo requerido.</a:t>
            </a:r>
          </a:p>
          <a:p>
            <a:pPr lvl="0" algn="just"/>
            <a:endParaRPr lang="es-MX" sz="1600" dirty="0" smtClean="0">
              <a:solidFill>
                <a:srgbClr val="6F7271"/>
              </a:solidFill>
              <a:latin typeface="Montserrat"/>
              <a:ea typeface="Montserrat"/>
              <a:cs typeface="Montserrat"/>
              <a:sym typeface="Montserrat"/>
            </a:endParaRPr>
          </a:p>
          <a:p>
            <a:pPr marL="285750" lvl="0" indent="-285750" algn="just">
              <a:buFont typeface="Arial" panose="020B0604020202020204" pitchFamily="34" charset="0"/>
              <a:buChar char="•"/>
            </a:pPr>
            <a:r>
              <a:rPr lang="es-MX" sz="1600" b="1" dirty="0" smtClean="0">
                <a:solidFill>
                  <a:srgbClr val="6F7271"/>
                </a:solidFill>
                <a:latin typeface="Montserrat"/>
                <a:ea typeface="Montserrat"/>
                <a:cs typeface="Montserrat"/>
                <a:sym typeface="Montserrat"/>
              </a:rPr>
              <a:t>Incompetencia por Comité: </a:t>
            </a:r>
            <a:r>
              <a:rPr lang="es-ES" sz="1600" dirty="0" smtClean="0">
                <a:solidFill>
                  <a:srgbClr val="6F7271"/>
                </a:solidFill>
                <a:latin typeface="Montserrat"/>
                <a:ea typeface="Montserrat"/>
                <a:cs typeface="Montserrat"/>
                <a:sym typeface="Montserrat"/>
              </a:rPr>
              <a:t>Cuando </a:t>
            </a:r>
            <a:r>
              <a:rPr lang="es-ES" sz="1600" dirty="0">
                <a:solidFill>
                  <a:srgbClr val="6F7271"/>
                </a:solidFill>
                <a:latin typeface="Montserrat"/>
                <a:ea typeface="Montserrat"/>
                <a:cs typeface="Montserrat"/>
                <a:sym typeface="Montserrat"/>
              </a:rPr>
              <a:t>la normatividad que prevé las atribuciones del sujeto obligado no sea clara en delimitar su competencia respecto a lo requerido por la persona solicitante y resulte necesario efectuar un análisis mayor para determinar la incompetencia, ésta debe ser declarada por el Comité de </a:t>
            </a:r>
            <a:r>
              <a:rPr lang="es-ES" sz="1600" dirty="0" smtClean="0">
                <a:solidFill>
                  <a:srgbClr val="6F7271"/>
                </a:solidFill>
                <a:latin typeface="Montserrat"/>
                <a:ea typeface="Montserrat"/>
                <a:cs typeface="Montserrat"/>
                <a:sym typeface="Montserrat"/>
              </a:rPr>
              <a:t>Transparencia (criterio SO/002/2020). </a:t>
            </a:r>
            <a:endParaRPr lang="es-ES" sz="1600" dirty="0">
              <a:solidFill>
                <a:srgbClr val="6F7271"/>
              </a:solidFill>
              <a:latin typeface="Montserrat"/>
              <a:ea typeface="Montserrat"/>
              <a:cs typeface="Montserrat"/>
              <a:sym typeface="Montserrat"/>
            </a:endParaRPr>
          </a:p>
          <a:p>
            <a:pPr marL="0" lvl="0" indent="0" algn="just" rtl="0">
              <a:spcBef>
                <a:spcPts val="0"/>
              </a:spcBef>
              <a:spcAft>
                <a:spcPts val="0"/>
              </a:spcAft>
              <a:buNone/>
            </a:pPr>
            <a:endParaRPr sz="1700" dirty="0">
              <a:solidFill>
                <a:srgbClr val="6F7271"/>
              </a:solidFill>
              <a:latin typeface="Montserrat"/>
              <a:ea typeface="Montserrat"/>
              <a:cs typeface="Montserrat"/>
              <a:sym typeface="Montserrat"/>
            </a:endParaRPr>
          </a:p>
        </p:txBody>
      </p:sp>
      <p:pic>
        <p:nvPicPr>
          <p:cNvPr id="263" name="Google Shape;263;g1e07eed4896_0_179"/>
          <p:cNvPicPr preferRelativeResize="0"/>
          <p:nvPr/>
        </p:nvPicPr>
        <p:blipFill>
          <a:blip r:embed="rId5">
            <a:alphaModFix/>
          </a:blip>
          <a:stretch>
            <a:fillRect/>
          </a:stretch>
        </p:blipFill>
        <p:spPr>
          <a:xfrm>
            <a:off x="374138" y="3909115"/>
            <a:ext cx="719226" cy="719226"/>
          </a:xfrm>
          <a:prstGeom prst="rect">
            <a:avLst/>
          </a:prstGeom>
          <a:noFill/>
          <a:ln>
            <a:noFill/>
          </a:ln>
        </p:spPr>
      </p:pic>
      <p:sp>
        <p:nvSpPr>
          <p:cNvPr id="264" name="Google Shape;264;g1e07eed4896_0_179"/>
          <p:cNvSpPr/>
          <p:nvPr/>
        </p:nvSpPr>
        <p:spPr>
          <a:xfrm>
            <a:off x="1381608" y="1468478"/>
            <a:ext cx="9844091" cy="852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s-MX" sz="1600" b="1" dirty="0" smtClean="0">
                <a:solidFill>
                  <a:srgbClr val="6F7271"/>
                </a:solidFill>
                <a:latin typeface="Montserrat"/>
                <a:ea typeface="Montserrat"/>
                <a:cs typeface="Montserrat"/>
                <a:sym typeface="Montserrat"/>
              </a:rPr>
              <a:t>Ausencia de atribuciones. </a:t>
            </a:r>
            <a:r>
              <a:rPr lang="es-MX" sz="1600" dirty="0" smtClean="0">
                <a:solidFill>
                  <a:srgbClr val="6F7271"/>
                </a:solidFill>
                <a:latin typeface="Montserrat"/>
                <a:ea typeface="Montserrat"/>
                <a:cs typeface="Montserrat"/>
                <a:sym typeface="Montserrat"/>
              </a:rPr>
              <a:t>Asegurar que efectivamente el sujeto obligado carece atribuciones para conocer de la información requerida. </a:t>
            </a:r>
          </a:p>
          <a:p>
            <a:pPr marL="0" lvl="0" indent="0" algn="just" rtl="0">
              <a:spcBef>
                <a:spcPts val="0"/>
              </a:spcBef>
              <a:spcAft>
                <a:spcPts val="0"/>
              </a:spcAft>
              <a:buNone/>
            </a:pPr>
            <a:endParaRPr lang="es-ES" sz="1600" dirty="0">
              <a:solidFill>
                <a:srgbClr val="6F7271"/>
              </a:solidFill>
              <a:latin typeface="Montserrat"/>
              <a:ea typeface="Montserrat"/>
              <a:cs typeface="Montserrat"/>
              <a:sym typeface="Montserrat"/>
            </a:endParaRPr>
          </a:p>
          <a:p>
            <a:pPr marL="0" lvl="0" indent="0" algn="just" rtl="0">
              <a:spcBef>
                <a:spcPts val="0"/>
              </a:spcBef>
              <a:spcAft>
                <a:spcPts val="0"/>
              </a:spcAft>
              <a:buNone/>
            </a:pPr>
            <a:r>
              <a:rPr lang="es-ES" sz="1600" dirty="0" smtClean="0">
                <a:solidFill>
                  <a:srgbClr val="6F7271"/>
                </a:solidFill>
                <a:latin typeface="Montserrat"/>
                <a:ea typeface="Montserrat"/>
                <a:cs typeface="Montserrat"/>
                <a:sym typeface="Montserrat"/>
              </a:rPr>
              <a:t>Considerando que la competencia en materia de transparencia se da al generar, obtener, adquirir o tener en posesión la información, con independencia de quien la haya generado. </a:t>
            </a: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sp>
        <p:nvSpPr>
          <p:cNvPr id="9"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21</a:t>
            </a:r>
            <a:endParaRPr sz="1200" dirty="0">
              <a:solidFill>
                <a:srgbClr val="000000"/>
              </a:solidFill>
              <a:latin typeface="Montserrat"/>
              <a:ea typeface="Montserrat"/>
              <a:cs typeface="Montserrat"/>
              <a:sym typeface="Montserrat"/>
            </a:endParaRPr>
          </a:p>
        </p:txBody>
      </p:sp>
      <p:sp>
        <p:nvSpPr>
          <p:cNvPr id="10" name="CuadroTexto 9"/>
          <p:cNvSpPr txBox="1"/>
          <p:nvPr/>
        </p:nvSpPr>
        <p:spPr>
          <a:xfrm>
            <a:off x="374150" y="6113355"/>
            <a:ext cx="8963814" cy="215444"/>
          </a:xfrm>
          <a:prstGeom prst="rect">
            <a:avLst/>
          </a:prstGeom>
          <a:noFill/>
        </p:spPr>
        <p:txBody>
          <a:bodyPr wrap="square" rtlCol="0">
            <a:spAutoFit/>
          </a:bodyPr>
          <a:lstStyle/>
          <a:p>
            <a:r>
              <a:rPr lang="es-ES" sz="800" dirty="0" smtClean="0">
                <a:latin typeface="Montserrat" panose="00000500000000000000" pitchFamily="2" charset="0"/>
              </a:rPr>
              <a:t>Criterios disponibles para su consulta en</a:t>
            </a:r>
            <a:r>
              <a:rPr lang="es-ES" sz="800" dirty="0">
                <a:latin typeface="Montserrat" panose="00000500000000000000" pitchFamily="2" charset="0"/>
              </a:rPr>
              <a:t>: </a:t>
            </a:r>
            <a:r>
              <a:rPr lang="es-ES" sz="800" dirty="0">
                <a:latin typeface="Montserrat" panose="00000500000000000000" pitchFamily="2" charset="0"/>
                <a:hlinkClick r:id="rId6"/>
              </a:rPr>
              <a:t>http://criteriosdeinterpretacion.inai.org.mx/Pages/resultsfil.aspx?k=%</a:t>
            </a:r>
            <a:r>
              <a:rPr lang="es-ES" sz="800" dirty="0" smtClean="0">
                <a:latin typeface="Montserrat" panose="00000500000000000000" pitchFamily="2" charset="0"/>
                <a:hlinkClick r:id="rId6"/>
              </a:rPr>
              <a:t>2A</a:t>
            </a:r>
            <a:r>
              <a:rPr lang="es-ES" sz="800" dirty="0" smtClean="0">
                <a:latin typeface="Montserrat" panose="00000500000000000000" pitchFamily="2" charset="0"/>
              </a:rPr>
              <a:t> </a:t>
            </a:r>
          </a:p>
        </p:txBody>
      </p:sp>
    </p:spTree>
    <p:extLst>
      <p:ext uri="{BB962C8B-B14F-4D97-AF65-F5344CB8AC3E}">
        <p14:creationId xmlns:p14="http://schemas.microsoft.com/office/powerpoint/2010/main" val="2551833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Incompleta	</a:t>
            </a:r>
            <a:endParaRPr sz="2000" b="0" i="0" u="none" strike="noStrike" cap="none" dirty="0">
              <a:solidFill>
                <a:srgbClr val="404040"/>
              </a:solidFill>
              <a:latin typeface="Montserrat Medium"/>
              <a:ea typeface="Montserrat Medium"/>
              <a:cs typeface="Montserrat Medium"/>
              <a:sym typeface="Montserrat Medium"/>
            </a:endParaRPr>
          </a:p>
        </p:txBody>
      </p:sp>
      <p:pic>
        <p:nvPicPr>
          <p:cNvPr id="261" name="Google Shape;261;g1e07eed4896_0_179"/>
          <p:cNvPicPr preferRelativeResize="0"/>
          <p:nvPr/>
        </p:nvPicPr>
        <p:blipFill>
          <a:blip r:embed="rId4">
            <a:alphaModFix/>
          </a:blip>
          <a:stretch>
            <a:fillRect/>
          </a:stretch>
        </p:blipFill>
        <p:spPr>
          <a:xfrm>
            <a:off x="456749" y="1504269"/>
            <a:ext cx="719226" cy="719226"/>
          </a:xfrm>
          <a:prstGeom prst="rect">
            <a:avLst/>
          </a:prstGeom>
          <a:noFill/>
          <a:ln>
            <a:noFill/>
          </a:ln>
        </p:spPr>
      </p:pic>
      <p:sp>
        <p:nvSpPr>
          <p:cNvPr id="264" name="Google Shape;264;g1e07eed4896_0_179"/>
          <p:cNvSpPr/>
          <p:nvPr/>
        </p:nvSpPr>
        <p:spPr>
          <a:xfrm>
            <a:off x="1381642" y="1504269"/>
            <a:ext cx="9655326" cy="852300"/>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Principio de congruencia y exhaustividad. </a:t>
            </a:r>
            <a:r>
              <a:rPr lang="es-MX" sz="1600" dirty="0" smtClean="0">
                <a:solidFill>
                  <a:srgbClr val="6F7271"/>
                </a:solidFill>
                <a:latin typeface="Montserrat"/>
                <a:ea typeface="Montserrat"/>
                <a:cs typeface="Montserrat"/>
                <a:sym typeface="Montserrat"/>
              </a:rPr>
              <a:t>Asegurar que la respuesta atienda los principios de congruencia y exhaustividad, entendiéndose por c</a:t>
            </a:r>
            <a:r>
              <a:rPr lang="es-ES" sz="1600" dirty="0" smtClean="0">
                <a:solidFill>
                  <a:srgbClr val="6F7271"/>
                </a:solidFill>
                <a:latin typeface="Montserrat"/>
                <a:ea typeface="Montserrat"/>
                <a:cs typeface="Montserrat"/>
                <a:sym typeface="Montserrat"/>
              </a:rPr>
              <a:t>congruencia que </a:t>
            </a:r>
            <a:r>
              <a:rPr lang="es-ES" sz="1600" dirty="0">
                <a:solidFill>
                  <a:srgbClr val="6F7271"/>
                </a:solidFill>
                <a:latin typeface="Montserrat"/>
                <a:ea typeface="Montserrat"/>
                <a:cs typeface="Montserrat"/>
                <a:sym typeface="Montserrat"/>
              </a:rPr>
              <a:t>exista concordancia entre el requerimiento formulado por el particular y la respuesta proporcionada por el sujeto obligado; mientras que </a:t>
            </a:r>
            <a:r>
              <a:rPr lang="es-ES" sz="1600" dirty="0" smtClean="0">
                <a:solidFill>
                  <a:srgbClr val="6F7271"/>
                </a:solidFill>
                <a:latin typeface="Montserrat"/>
                <a:ea typeface="Montserrat"/>
                <a:cs typeface="Montserrat"/>
                <a:sym typeface="Montserrat"/>
              </a:rPr>
              <a:t>por </a:t>
            </a:r>
            <a:r>
              <a:rPr lang="es-ES" sz="1600" dirty="0">
                <a:solidFill>
                  <a:srgbClr val="6F7271"/>
                </a:solidFill>
                <a:latin typeface="Montserrat"/>
                <a:ea typeface="Montserrat"/>
                <a:cs typeface="Montserrat"/>
                <a:sym typeface="Montserrat"/>
              </a:rPr>
              <a:t>exhaustividad </a:t>
            </a:r>
            <a:r>
              <a:rPr lang="es-ES" sz="1600" dirty="0" smtClean="0">
                <a:solidFill>
                  <a:srgbClr val="6F7271"/>
                </a:solidFill>
                <a:latin typeface="Montserrat"/>
                <a:ea typeface="Montserrat"/>
                <a:cs typeface="Montserrat"/>
                <a:sym typeface="Montserrat"/>
              </a:rPr>
              <a:t>que </a:t>
            </a:r>
            <a:r>
              <a:rPr lang="es-ES" sz="1600" dirty="0">
                <a:solidFill>
                  <a:srgbClr val="6F7271"/>
                </a:solidFill>
                <a:latin typeface="Montserrat"/>
                <a:ea typeface="Montserrat"/>
                <a:cs typeface="Montserrat"/>
                <a:sym typeface="Montserrat"/>
              </a:rPr>
              <a:t>dicha respuesta se refiera expresamente a cada uno de los puntos solicitados.</a:t>
            </a:r>
            <a:endParaRPr lang="es-MX" sz="1600"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sp>
        <p:nvSpPr>
          <p:cNvPr id="8" name="Google Shape;260;g1e07eed4896_0_179"/>
          <p:cNvSpPr/>
          <p:nvPr/>
        </p:nvSpPr>
        <p:spPr>
          <a:xfrm>
            <a:off x="374150" y="2526080"/>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No corresponde</a:t>
            </a:r>
            <a:endParaRPr sz="2000" b="0" i="0" u="none" strike="noStrike" cap="none" dirty="0">
              <a:solidFill>
                <a:srgbClr val="404040"/>
              </a:solidFill>
              <a:latin typeface="Montserrat Medium"/>
              <a:ea typeface="Montserrat Medium"/>
              <a:cs typeface="Montserrat Medium"/>
              <a:sym typeface="Montserrat Medium"/>
            </a:endParaRPr>
          </a:p>
        </p:txBody>
      </p:sp>
      <p:sp>
        <p:nvSpPr>
          <p:cNvPr id="9" name="Google Shape;264;g1e07eed4896_0_179"/>
          <p:cNvSpPr/>
          <p:nvPr/>
        </p:nvSpPr>
        <p:spPr>
          <a:xfrm>
            <a:off x="1381642" y="3741772"/>
            <a:ext cx="9655326" cy="525345"/>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Justificación. </a:t>
            </a:r>
            <a:r>
              <a:rPr lang="es-ES" sz="1600" dirty="0" smtClean="0">
                <a:solidFill>
                  <a:srgbClr val="6F7271"/>
                </a:solidFill>
                <a:latin typeface="Montserrat"/>
                <a:ea typeface="Montserrat"/>
                <a:cs typeface="Montserrat"/>
                <a:sym typeface="Montserrat"/>
              </a:rPr>
              <a:t>De manera fundada y motivada acreditar que la expresión documental entregada a la parte solicitante es aquella información que pudiera atender  su requerimiento.</a:t>
            </a:r>
            <a:endParaRPr lang="es-MX" sz="1600"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pic>
        <p:nvPicPr>
          <p:cNvPr id="10" name="Google Shape;261;g1e07eed4896_0_179"/>
          <p:cNvPicPr preferRelativeResize="0"/>
          <p:nvPr/>
        </p:nvPicPr>
        <p:blipFill>
          <a:blip r:embed="rId4">
            <a:alphaModFix/>
          </a:blip>
          <a:stretch>
            <a:fillRect/>
          </a:stretch>
        </p:blipFill>
        <p:spPr>
          <a:xfrm>
            <a:off x="456749" y="3547891"/>
            <a:ext cx="719226" cy="719226"/>
          </a:xfrm>
          <a:prstGeom prst="rect">
            <a:avLst/>
          </a:prstGeom>
          <a:noFill/>
          <a:ln>
            <a:noFill/>
          </a:ln>
        </p:spPr>
      </p:pic>
      <p:sp>
        <p:nvSpPr>
          <p:cNvPr id="11" name="Google Shape;260;g1e07eed4896_0_179"/>
          <p:cNvSpPr/>
          <p:nvPr/>
        </p:nvSpPr>
        <p:spPr>
          <a:xfrm>
            <a:off x="374150" y="4337433"/>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Falta de respuesta</a:t>
            </a:r>
            <a:endParaRPr sz="2000" b="0" i="0" u="none" strike="noStrike" cap="none" dirty="0">
              <a:solidFill>
                <a:srgbClr val="404040"/>
              </a:solidFill>
              <a:latin typeface="Montserrat Medium"/>
              <a:ea typeface="Montserrat Medium"/>
              <a:cs typeface="Montserrat Medium"/>
              <a:sym typeface="Montserrat Medium"/>
            </a:endParaRPr>
          </a:p>
        </p:txBody>
      </p:sp>
      <p:sp>
        <p:nvSpPr>
          <p:cNvPr id="12" name="Google Shape;264;g1e07eed4896_0_179"/>
          <p:cNvSpPr/>
          <p:nvPr/>
        </p:nvSpPr>
        <p:spPr>
          <a:xfrm>
            <a:off x="1381642" y="5482640"/>
            <a:ext cx="9655326" cy="525345"/>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Notificación. </a:t>
            </a:r>
            <a:r>
              <a:rPr lang="es-ES" sz="1600" dirty="0" smtClean="0">
                <a:solidFill>
                  <a:srgbClr val="6F7271"/>
                </a:solidFill>
                <a:latin typeface="Montserrat"/>
                <a:ea typeface="Montserrat"/>
                <a:cs typeface="Montserrat"/>
                <a:sym typeface="Montserrat"/>
              </a:rPr>
              <a:t>Asegurar que la respuesta se haya brindado y que la misma se notificó por el medio elegido por el solicitante al momento de presentar su solicitud </a:t>
            </a:r>
            <a:endParaRPr lang="es-MX" sz="1600"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pic>
        <p:nvPicPr>
          <p:cNvPr id="13" name="Google Shape;261;g1e07eed4896_0_179"/>
          <p:cNvPicPr preferRelativeResize="0"/>
          <p:nvPr/>
        </p:nvPicPr>
        <p:blipFill>
          <a:blip r:embed="rId4">
            <a:alphaModFix/>
          </a:blip>
          <a:stretch>
            <a:fillRect/>
          </a:stretch>
        </p:blipFill>
        <p:spPr>
          <a:xfrm>
            <a:off x="456749" y="5191988"/>
            <a:ext cx="719226" cy="719226"/>
          </a:xfrm>
          <a:prstGeom prst="rect">
            <a:avLst/>
          </a:prstGeom>
          <a:noFill/>
          <a:ln>
            <a:noFill/>
          </a:ln>
        </p:spPr>
      </p:pic>
      <p:sp>
        <p:nvSpPr>
          <p:cNvPr id="15"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22</a:t>
            </a:r>
            <a:endParaRPr sz="12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2505993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Modalidad o formato distinto al solicitado</a:t>
            </a:r>
            <a:endParaRPr sz="2000" b="0" i="0" u="none" strike="noStrike" cap="none" dirty="0">
              <a:solidFill>
                <a:srgbClr val="404040"/>
              </a:solidFill>
              <a:latin typeface="Montserrat Medium"/>
              <a:ea typeface="Montserrat Medium"/>
              <a:cs typeface="Montserrat Medium"/>
              <a:sym typeface="Montserrat Medium"/>
            </a:endParaRPr>
          </a:p>
        </p:txBody>
      </p:sp>
      <p:pic>
        <p:nvPicPr>
          <p:cNvPr id="261" name="Google Shape;261;g1e07eed4896_0_179"/>
          <p:cNvPicPr preferRelativeResize="0"/>
          <p:nvPr/>
        </p:nvPicPr>
        <p:blipFill>
          <a:blip r:embed="rId4">
            <a:alphaModFix/>
          </a:blip>
          <a:stretch>
            <a:fillRect/>
          </a:stretch>
        </p:blipFill>
        <p:spPr>
          <a:xfrm>
            <a:off x="374150" y="1628960"/>
            <a:ext cx="719226" cy="719226"/>
          </a:xfrm>
          <a:prstGeom prst="rect">
            <a:avLst/>
          </a:prstGeom>
          <a:noFill/>
          <a:ln>
            <a:noFill/>
          </a:ln>
        </p:spPr>
      </p:pic>
      <p:sp>
        <p:nvSpPr>
          <p:cNvPr id="264" name="Google Shape;264;g1e07eed4896_0_179"/>
          <p:cNvSpPr/>
          <p:nvPr/>
        </p:nvSpPr>
        <p:spPr>
          <a:xfrm>
            <a:off x="1270806" y="1753651"/>
            <a:ext cx="9954894" cy="852300"/>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 Garantizar la modalidad de entrega</a:t>
            </a:r>
            <a:r>
              <a:rPr lang="es-MX" sz="1600" dirty="0" smtClean="0">
                <a:solidFill>
                  <a:srgbClr val="6F7271"/>
                </a:solidFill>
                <a:latin typeface="Montserrat"/>
                <a:ea typeface="Montserrat"/>
                <a:cs typeface="Montserrat"/>
                <a:sym typeface="Montserrat"/>
              </a:rPr>
              <a:t>. Identificar si se garantizó el formato que el solicitante eligió para que fuera entregada la información</a:t>
            </a: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pic>
        <p:nvPicPr>
          <p:cNvPr id="8" name="Google Shape;263;g1e07eed4896_0_179"/>
          <p:cNvPicPr preferRelativeResize="0"/>
          <p:nvPr/>
        </p:nvPicPr>
        <p:blipFill>
          <a:blip r:embed="rId5">
            <a:alphaModFix/>
          </a:blip>
          <a:stretch>
            <a:fillRect/>
          </a:stretch>
        </p:blipFill>
        <p:spPr>
          <a:xfrm>
            <a:off x="374150" y="2703770"/>
            <a:ext cx="719226" cy="719226"/>
          </a:xfrm>
          <a:prstGeom prst="rect">
            <a:avLst/>
          </a:prstGeom>
          <a:noFill/>
          <a:ln>
            <a:noFill/>
          </a:ln>
        </p:spPr>
      </p:pic>
      <p:sp>
        <p:nvSpPr>
          <p:cNvPr id="9" name="Google Shape;264;g1e07eed4896_0_179"/>
          <p:cNvSpPr/>
          <p:nvPr/>
        </p:nvSpPr>
        <p:spPr>
          <a:xfrm>
            <a:off x="1270806" y="3397495"/>
            <a:ext cx="9954894" cy="602317"/>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 Justificación de impedimento y ofrecer todas las modalidades restantes</a:t>
            </a:r>
            <a:r>
              <a:rPr lang="es-MX" sz="1600" dirty="0" smtClean="0">
                <a:solidFill>
                  <a:srgbClr val="6F7271"/>
                </a:solidFill>
                <a:latin typeface="Montserrat"/>
                <a:ea typeface="Montserrat"/>
                <a:cs typeface="Montserrat"/>
                <a:sym typeface="Montserrat"/>
              </a:rPr>
              <a:t>. En caso de que la información no se pueda entregar en la modalidad elegida por el solicitante </a:t>
            </a:r>
            <a:r>
              <a:rPr lang="es-ES" sz="1600" dirty="0" smtClean="0">
                <a:solidFill>
                  <a:srgbClr val="6F7271"/>
                </a:solidFill>
                <a:latin typeface="Montserrat"/>
                <a:ea typeface="Montserrat"/>
                <a:cs typeface="Montserrat"/>
                <a:sym typeface="Montserrat"/>
              </a:rPr>
              <a:t>debido a las características </a:t>
            </a:r>
            <a:r>
              <a:rPr lang="es-ES" sz="1600" dirty="0">
                <a:solidFill>
                  <a:srgbClr val="6F7271"/>
                </a:solidFill>
                <a:latin typeface="Montserrat"/>
                <a:ea typeface="Montserrat"/>
                <a:cs typeface="Montserrat"/>
                <a:sym typeface="Montserrat"/>
              </a:rPr>
              <a:t>físicas de la información o del lugar donde se </a:t>
            </a:r>
            <a:r>
              <a:rPr lang="es-ES" sz="1600" dirty="0" smtClean="0">
                <a:solidFill>
                  <a:srgbClr val="6F7271"/>
                </a:solidFill>
                <a:latin typeface="Montserrat"/>
                <a:ea typeface="Montserrat"/>
                <a:cs typeface="Montserrat"/>
                <a:sym typeface="Montserrat"/>
              </a:rPr>
              <a:t>encuentre, se deberá de justificar el impedimento para atender y ofrecer el resto de modalidades (copia simples o certificada, consulta directa, correo electrónico, Plataforma  Nacional de Transparencia, medios electrónicos), así como la posibilidad de recibir la información en las oficinas de la Unidad de Transparencia o envío al domicilio del interés del solicitante. </a:t>
            </a:r>
          </a:p>
          <a:p>
            <a:pPr lvl="0" algn="just"/>
            <a:endParaRPr lang="es-ES" sz="1700" dirty="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sp>
        <p:nvSpPr>
          <p:cNvPr id="10"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23</a:t>
            </a:r>
            <a:endParaRPr sz="12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643590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1e07eed4896_0_179"/>
          <p:cNvPicPr preferRelativeResize="0"/>
          <p:nvPr/>
        </p:nvPicPr>
        <p:blipFill rotWithShape="1">
          <a:blip r:embed="rId3">
            <a:alphaModFix/>
          </a:blip>
          <a:srcRect/>
          <a:stretch/>
        </p:blipFill>
        <p:spPr>
          <a:xfrm>
            <a:off x="8367336" y="189372"/>
            <a:ext cx="3626506" cy="719236"/>
          </a:xfrm>
          <a:prstGeom prst="rect">
            <a:avLst/>
          </a:prstGeom>
          <a:noFill/>
          <a:ln>
            <a:noFill/>
          </a:ln>
        </p:spPr>
      </p:pic>
      <p:sp>
        <p:nvSpPr>
          <p:cNvPr id="260" name="Google Shape;260;g1e07eed4896_0_179"/>
          <p:cNvSpPr/>
          <p:nvPr/>
        </p:nvSpPr>
        <p:spPr>
          <a:xfrm>
            <a:off x="374150" y="232475"/>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Formato incomprensible o no accesible</a:t>
            </a:r>
            <a:endParaRPr sz="2000" b="0" i="0" u="none" strike="noStrike" cap="none" dirty="0">
              <a:solidFill>
                <a:srgbClr val="404040"/>
              </a:solidFill>
              <a:latin typeface="Montserrat Medium"/>
              <a:ea typeface="Montserrat Medium"/>
              <a:cs typeface="Montserrat Medium"/>
              <a:sym typeface="Montserrat Medium"/>
            </a:endParaRPr>
          </a:p>
        </p:txBody>
      </p:sp>
      <p:pic>
        <p:nvPicPr>
          <p:cNvPr id="261" name="Google Shape;261;g1e07eed4896_0_179"/>
          <p:cNvPicPr preferRelativeResize="0"/>
          <p:nvPr/>
        </p:nvPicPr>
        <p:blipFill>
          <a:blip r:embed="rId4">
            <a:alphaModFix/>
          </a:blip>
          <a:stretch>
            <a:fillRect/>
          </a:stretch>
        </p:blipFill>
        <p:spPr>
          <a:xfrm>
            <a:off x="471132" y="1084775"/>
            <a:ext cx="719226" cy="719226"/>
          </a:xfrm>
          <a:prstGeom prst="rect">
            <a:avLst/>
          </a:prstGeom>
          <a:noFill/>
          <a:ln>
            <a:noFill/>
          </a:ln>
        </p:spPr>
      </p:pic>
      <p:sp>
        <p:nvSpPr>
          <p:cNvPr id="264" name="Google Shape;264;g1e07eed4896_0_179"/>
          <p:cNvSpPr/>
          <p:nvPr/>
        </p:nvSpPr>
        <p:spPr>
          <a:xfrm>
            <a:off x="1381642" y="1213324"/>
            <a:ext cx="9844058" cy="852300"/>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Revisar información. </a:t>
            </a:r>
            <a:r>
              <a:rPr lang="es-MX" sz="1600" dirty="0" smtClean="0">
                <a:solidFill>
                  <a:srgbClr val="6F7271"/>
                </a:solidFill>
                <a:latin typeface="Montserrat"/>
                <a:ea typeface="Montserrat"/>
                <a:cs typeface="Montserrat"/>
                <a:sym typeface="Montserrat"/>
              </a:rPr>
              <a:t>Asegurar que </a:t>
            </a:r>
            <a:r>
              <a:rPr lang="es-ES" sz="1600" dirty="0" smtClean="0">
                <a:solidFill>
                  <a:srgbClr val="6F7271"/>
                </a:solidFill>
                <a:latin typeface="Montserrat"/>
                <a:ea typeface="Montserrat"/>
                <a:cs typeface="Montserrat"/>
                <a:sym typeface="Montserrat"/>
              </a:rPr>
              <a:t>los documentos entregados al solicitante efectivamente puedan abrirse, estén completos y legibles. </a:t>
            </a:r>
            <a:endParaRPr lang="es-MX" sz="1600"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sp>
        <p:nvSpPr>
          <p:cNvPr id="7" name="Google Shape;260;g1e07eed4896_0_179"/>
          <p:cNvSpPr/>
          <p:nvPr/>
        </p:nvSpPr>
        <p:spPr>
          <a:xfrm>
            <a:off x="374150" y="1931683"/>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Orientación trámite específico</a:t>
            </a:r>
            <a:endParaRPr sz="2000" b="0" i="0" u="none" strike="noStrike" cap="none" dirty="0">
              <a:solidFill>
                <a:srgbClr val="404040"/>
              </a:solidFill>
              <a:latin typeface="Montserrat Medium"/>
              <a:ea typeface="Montserrat Medium"/>
              <a:cs typeface="Montserrat Medium"/>
              <a:sym typeface="Montserrat Medium"/>
            </a:endParaRPr>
          </a:p>
        </p:txBody>
      </p:sp>
      <p:sp>
        <p:nvSpPr>
          <p:cNvPr id="8" name="Google Shape;264;g1e07eed4896_0_179"/>
          <p:cNvSpPr/>
          <p:nvPr/>
        </p:nvSpPr>
        <p:spPr>
          <a:xfrm>
            <a:off x="1381642" y="3076192"/>
            <a:ext cx="9844058" cy="852300"/>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Justificación o trámite a la solicitud. </a:t>
            </a:r>
            <a:r>
              <a:rPr lang="es-ES" sz="1600" dirty="0" smtClean="0">
                <a:solidFill>
                  <a:srgbClr val="6F7271"/>
                </a:solidFill>
                <a:latin typeface="Montserrat"/>
                <a:ea typeface="Montserrat"/>
                <a:cs typeface="Montserrat"/>
                <a:sym typeface="Montserrat"/>
              </a:rPr>
              <a:t>Cuando exista un trámite específico institucionalizado para atender las pretensiones del particular se puede brindar la posibilidad al particular de ejecutar aquel, sin embargo, si este opta por continuar con la solicitud, se deberá de informar de manera fundada y motiva el impedimento, o en su caso, dar trámite a la solicitud</a:t>
            </a:r>
            <a:endParaRPr lang="es-MX" sz="1600" dirty="0" smtClean="0">
              <a:solidFill>
                <a:srgbClr val="6F7271"/>
              </a:solidFill>
              <a:latin typeface="Montserrat"/>
              <a:ea typeface="Montserrat"/>
              <a:cs typeface="Montserrat"/>
              <a:sym typeface="Montserrat"/>
            </a:endParaRPr>
          </a:p>
          <a:p>
            <a:pPr marL="0" lvl="0" indent="0" algn="just" rtl="0">
              <a:spcBef>
                <a:spcPts val="0"/>
              </a:spcBef>
              <a:spcAft>
                <a:spcPts val="0"/>
              </a:spcAft>
              <a:buNone/>
            </a:pPr>
            <a:endParaRPr lang="es-ES" sz="1700" dirty="0">
              <a:solidFill>
                <a:srgbClr val="6F7271"/>
              </a:solidFill>
              <a:latin typeface="Montserrat"/>
              <a:ea typeface="Montserrat"/>
              <a:cs typeface="Montserrat"/>
              <a:sym typeface="Montserrat"/>
            </a:endParaRPr>
          </a:p>
        </p:txBody>
      </p:sp>
      <p:pic>
        <p:nvPicPr>
          <p:cNvPr id="9" name="Google Shape;261;g1e07eed4896_0_179"/>
          <p:cNvPicPr preferRelativeResize="0"/>
          <p:nvPr/>
        </p:nvPicPr>
        <p:blipFill>
          <a:blip r:embed="rId4">
            <a:alphaModFix/>
          </a:blip>
          <a:stretch>
            <a:fillRect/>
          </a:stretch>
        </p:blipFill>
        <p:spPr>
          <a:xfrm>
            <a:off x="471132" y="3076192"/>
            <a:ext cx="719226" cy="719226"/>
          </a:xfrm>
          <a:prstGeom prst="rect">
            <a:avLst/>
          </a:prstGeom>
          <a:noFill/>
          <a:ln>
            <a:noFill/>
          </a:ln>
        </p:spPr>
      </p:pic>
      <p:sp>
        <p:nvSpPr>
          <p:cNvPr id="10" name="Google Shape;260;g1e07eed4896_0_179"/>
          <p:cNvSpPr/>
          <p:nvPr/>
        </p:nvSpPr>
        <p:spPr>
          <a:xfrm>
            <a:off x="374150" y="4087627"/>
            <a:ext cx="7919700" cy="852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dirty="0" smtClean="0">
                <a:solidFill>
                  <a:srgbClr val="404040"/>
                </a:solidFill>
                <a:latin typeface="Montserrat"/>
                <a:ea typeface="Montserrat"/>
                <a:cs typeface="Montserrat"/>
                <a:sym typeface="Montserrat"/>
              </a:rPr>
              <a:t>Falta o insuficiente fundamentación o motivación</a:t>
            </a:r>
            <a:endParaRPr sz="2000" b="0" i="0" u="none" strike="noStrike" cap="none" dirty="0">
              <a:solidFill>
                <a:srgbClr val="404040"/>
              </a:solidFill>
              <a:latin typeface="Montserrat Medium"/>
              <a:ea typeface="Montserrat Medium"/>
              <a:cs typeface="Montserrat Medium"/>
              <a:sym typeface="Montserrat Medium"/>
            </a:endParaRPr>
          </a:p>
        </p:txBody>
      </p:sp>
      <p:pic>
        <p:nvPicPr>
          <p:cNvPr id="11" name="Google Shape;261;g1e07eed4896_0_179"/>
          <p:cNvPicPr preferRelativeResize="0"/>
          <p:nvPr/>
        </p:nvPicPr>
        <p:blipFill>
          <a:blip r:embed="rId4">
            <a:alphaModFix/>
          </a:blip>
          <a:stretch>
            <a:fillRect/>
          </a:stretch>
        </p:blipFill>
        <p:spPr>
          <a:xfrm>
            <a:off x="471132" y="4939927"/>
            <a:ext cx="719226" cy="719226"/>
          </a:xfrm>
          <a:prstGeom prst="rect">
            <a:avLst/>
          </a:prstGeom>
          <a:noFill/>
          <a:ln>
            <a:noFill/>
          </a:ln>
        </p:spPr>
      </p:pic>
      <p:sp>
        <p:nvSpPr>
          <p:cNvPr id="14" name="Google Shape;264;g1e07eed4896_0_179"/>
          <p:cNvSpPr/>
          <p:nvPr/>
        </p:nvSpPr>
        <p:spPr>
          <a:xfrm>
            <a:off x="1381642" y="4939060"/>
            <a:ext cx="9844058" cy="852300"/>
          </a:xfrm>
          <a:prstGeom prst="roundRect">
            <a:avLst>
              <a:gd name="adj" fmla="val 16667"/>
            </a:avLst>
          </a:prstGeom>
          <a:noFill/>
          <a:ln>
            <a:noFill/>
          </a:ln>
        </p:spPr>
        <p:txBody>
          <a:bodyPr spcFirstLastPara="1" wrap="square" lIns="91425" tIns="91425" rIns="91425" bIns="91425" anchor="ctr" anchorCtr="0">
            <a:noAutofit/>
          </a:bodyPr>
          <a:lstStyle/>
          <a:p>
            <a:pPr lvl="0" algn="just"/>
            <a:r>
              <a:rPr lang="es-MX" sz="1600" b="1" dirty="0" smtClean="0">
                <a:solidFill>
                  <a:srgbClr val="6F7271"/>
                </a:solidFill>
                <a:latin typeface="Montserrat"/>
                <a:ea typeface="Montserrat"/>
                <a:cs typeface="Montserrat"/>
                <a:sym typeface="Montserrat"/>
              </a:rPr>
              <a:t>Debida fundamentación y motivación. </a:t>
            </a:r>
            <a:r>
              <a:rPr lang="es-MX" sz="1600" dirty="0" smtClean="0">
                <a:solidFill>
                  <a:srgbClr val="6F7271"/>
                </a:solidFill>
                <a:latin typeface="Montserrat"/>
                <a:ea typeface="Montserrat"/>
                <a:cs typeface="Montserrat"/>
                <a:sym typeface="Montserrat"/>
              </a:rPr>
              <a:t>Todo acto de autoridad debe estar fundado y motivado, por ello, se deberá de verificar que la respuesta cumpla con ello, indicando artículo, fracción, apartado, etcétera y exponer las razones que sea tan claro para cualquier persona entender la situación en concreto.</a:t>
            </a:r>
            <a:endParaRPr lang="es-ES" sz="1600" dirty="0">
              <a:solidFill>
                <a:srgbClr val="6F7271"/>
              </a:solidFill>
              <a:latin typeface="Montserrat"/>
              <a:ea typeface="Montserrat"/>
              <a:cs typeface="Montserrat"/>
              <a:sym typeface="Montserrat"/>
            </a:endParaRPr>
          </a:p>
        </p:txBody>
      </p:sp>
      <p:sp>
        <p:nvSpPr>
          <p:cNvPr id="16" name="Google Shape;128;p3"/>
          <p:cNvSpPr txBox="1"/>
          <p:nvPr/>
        </p:nvSpPr>
        <p:spPr>
          <a:xfrm>
            <a:off x="11036968" y="6488700"/>
            <a:ext cx="956875"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24</a:t>
            </a:r>
            <a:endParaRPr sz="12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619010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pic>
        <p:nvPicPr>
          <p:cNvPr id="495" name="Google Shape;495;p11"/>
          <p:cNvPicPr preferRelativeResize="0"/>
          <p:nvPr/>
        </p:nvPicPr>
        <p:blipFill rotWithShape="1">
          <a:blip r:embed="rId4">
            <a:alphaModFix/>
          </a:blip>
          <a:srcRect/>
          <a:stretch/>
        </p:blipFill>
        <p:spPr>
          <a:xfrm>
            <a:off x="3590154" y="5222715"/>
            <a:ext cx="5011693" cy="962465"/>
          </a:xfrm>
          <a:prstGeom prst="rect">
            <a:avLst/>
          </a:prstGeom>
          <a:noFill/>
          <a:ln>
            <a:noFill/>
          </a:ln>
        </p:spPr>
      </p:pic>
      <p:sp>
        <p:nvSpPr>
          <p:cNvPr id="496" name="Google Shape;496;p11"/>
          <p:cNvSpPr txBox="1"/>
          <p:nvPr/>
        </p:nvSpPr>
        <p:spPr>
          <a:xfrm>
            <a:off x="1114322" y="3148047"/>
            <a:ext cx="10126800" cy="5619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None/>
            </a:pPr>
            <a:r>
              <a:rPr lang="es-MX" sz="4100">
                <a:solidFill>
                  <a:srgbClr val="FFFFFF"/>
                </a:solidFill>
                <a:latin typeface="Montserrat Medium"/>
                <a:ea typeface="Montserrat Medium"/>
                <a:cs typeface="Montserrat Medium"/>
                <a:sym typeface="Montserrat Medium"/>
              </a:rPr>
              <a:t>¡Gracias!</a:t>
            </a:r>
            <a:endParaRPr sz="4100">
              <a:solidFill>
                <a:srgbClr val="FFFFFF"/>
              </a:solidFill>
              <a:latin typeface="Montserrat Medium"/>
              <a:ea typeface="Montserrat Medium"/>
              <a:cs typeface="Montserrat Medium"/>
              <a:sym typeface="Montserrat Medium"/>
            </a:endParaRPr>
          </a:p>
        </p:txBody>
      </p:sp>
      <p:sp>
        <p:nvSpPr>
          <p:cNvPr id="497" name="Google Shape;497;p11"/>
          <p:cNvSpPr txBox="1"/>
          <p:nvPr/>
        </p:nvSpPr>
        <p:spPr>
          <a:xfrm>
            <a:off x="96000" y="4053025"/>
            <a:ext cx="70461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600" b="1" dirty="0">
                <a:solidFill>
                  <a:srgbClr val="EFEFEF"/>
                </a:solidFill>
                <a:latin typeface="Montserrat"/>
                <a:ea typeface="Montserrat"/>
                <a:cs typeface="Montserrat"/>
                <a:sym typeface="Montserrat"/>
              </a:rPr>
              <a:t>Grethel Pilgram Santos </a:t>
            </a:r>
            <a:endParaRPr sz="1600" b="1" dirty="0">
              <a:solidFill>
                <a:srgbClr val="EFEFEF"/>
              </a:solidFill>
              <a:latin typeface="Montserrat"/>
              <a:ea typeface="Montserrat"/>
              <a:cs typeface="Montserrat"/>
              <a:sym typeface="Montserrat"/>
            </a:endParaRPr>
          </a:p>
          <a:p>
            <a:pPr marL="0" lvl="0" indent="0" algn="l" rtl="0">
              <a:spcBef>
                <a:spcPts val="0"/>
              </a:spcBef>
              <a:spcAft>
                <a:spcPts val="0"/>
              </a:spcAft>
              <a:buNone/>
            </a:pPr>
            <a:r>
              <a:rPr lang="es-MX" sz="1600" dirty="0">
                <a:solidFill>
                  <a:srgbClr val="EFEFEF"/>
                </a:solidFill>
                <a:latin typeface="Montserrat"/>
                <a:ea typeface="Montserrat"/>
                <a:cs typeface="Montserrat"/>
                <a:sym typeface="Montserrat"/>
              </a:rPr>
              <a:t>Directora General de Transparencia y Gobierno Abierto</a:t>
            </a:r>
            <a:endParaRPr sz="1600" dirty="0">
              <a:solidFill>
                <a:srgbClr val="EFEFEF"/>
              </a:solidFill>
              <a:latin typeface="Montserrat"/>
              <a:ea typeface="Montserrat"/>
              <a:cs typeface="Montserrat"/>
              <a:sym typeface="Montserrat"/>
            </a:endParaRPr>
          </a:p>
          <a:p>
            <a:pPr marL="0" lvl="0" indent="0" algn="l" rtl="0">
              <a:spcBef>
                <a:spcPts val="0"/>
              </a:spcBef>
              <a:spcAft>
                <a:spcPts val="0"/>
              </a:spcAft>
              <a:buNone/>
            </a:pPr>
            <a:r>
              <a:rPr lang="es-MX" sz="1600" dirty="0">
                <a:solidFill>
                  <a:srgbClr val="EFEFEF"/>
                </a:solidFill>
                <a:latin typeface="Montserrat"/>
                <a:ea typeface="Montserrat"/>
                <a:cs typeface="Montserrat"/>
                <a:sym typeface="Montserrat"/>
              </a:rPr>
              <a:t>Correo: </a:t>
            </a:r>
            <a:r>
              <a:rPr lang="es-MX" sz="1600" dirty="0">
                <a:solidFill>
                  <a:srgbClr val="EFEFEF"/>
                </a:solidFill>
                <a:uFill>
                  <a:noFill/>
                </a:uFill>
                <a:latin typeface="Montserrat"/>
                <a:ea typeface="Montserrat"/>
                <a:cs typeface="Montserrat"/>
                <a:sym typeface="Montserra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grethel.pilgram@funcionpublica.gob.mx</a:t>
            </a:r>
            <a:endParaRPr sz="1600" dirty="0">
              <a:solidFill>
                <a:srgbClr val="EFEFEF"/>
              </a:solidFill>
              <a:latin typeface="Montserrat"/>
              <a:ea typeface="Montserrat"/>
              <a:cs typeface="Montserrat"/>
              <a:sym typeface="Montserrat"/>
            </a:endParaRPr>
          </a:p>
          <a:p>
            <a:pPr marL="0" lvl="0" indent="0" algn="l" rtl="0">
              <a:spcBef>
                <a:spcPts val="0"/>
              </a:spcBef>
              <a:spcAft>
                <a:spcPts val="0"/>
              </a:spcAft>
              <a:buNone/>
            </a:pPr>
            <a:r>
              <a:rPr lang="es-MX" sz="1600" dirty="0">
                <a:solidFill>
                  <a:srgbClr val="EFEFEF"/>
                </a:solidFill>
                <a:latin typeface="Montserrat"/>
                <a:ea typeface="Montserrat"/>
                <a:cs typeface="Montserrat"/>
                <a:sym typeface="Montserrat"/>
              </a:rPr>
              <a:t>Teléfono: 55 2000 3000 Ext. </a:t>
            </a:r>
            <a:r>
              <a:rPr lang="es-MX" sz="1600" dirty="0" smtClean="0">
                <a:solidFill>
                  <a:srgbClr val="EFEFEF"/>
                </a:solidFill>
                <a:latin typeface="Montserrat"/>
                <a:ea typeface="Montserrat"/>
                <a:cs typeface="Montserrat"/>
                <a:sym typeface="Montserrat"/>
              </a:rPr>
              <a:t>1057</a:t>
            </a:r>
            <a:r>
              <a:rPr lang="es-MX" sz="1600" dirty="0">
                <a:solidFill>
                  <a:srgbClr val="EFEFEF"/>
                </a:solidFill>
                <a:latin typeface="Montserrat"/>
                <a:ea typeface="Montserrat"/>
                <a:cs typeface="Montserrat"/>
                <a:sym typeface="Montserrat"/>
              </a:rPr>
              <a:t> </a:t>
            </a:r>
            <a:r>
              <a:rPr lang="es-MX" sz="1600" dirty="0" smtClean="0">
                <a:solidFill>
                  <a:srgbClr val="EFEFEF"/>
                </a:solidFill>
                <a:latin typeface="Montserrat"/>
                <a:ea typeface="Montserrat"/>
                <a:cs typeface="Montserrat"/>
                <a:sym typeface="Montserrat"/>
              </a:rPr>
              <a:t>y 1174</a:t>
            </a:r>
            <a:endParaRPr sz="1600" dirty="0">
              <a:solidFill>
                <a:srgbClr val="EFEFE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e07eed4896_0_19"/>
          <p:cNvSpPr txBox="1"/>
          <p:nvPr/>
        </p:nvSpPr>
        <p:spPr>
          <a:xfrm>
            <a:off x="5829059" y="3449781"/>
            <a:ext cx="6695400" cy="7941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s-ES" sz="2500" b="1" dirty="0" smtClean="0">
                <a:solidFill>
                  <a:srgbClr val="6E152E"/>
                </a:solidFill>
                <a:latin typeface="Montserrat SemiBold"/>
                <a:ea typeface="Montserrat SemiBold"/>
                <a:cs typeface="Montserrat SemiBold"/>
                <a:sym typeface="Montserrat SemiBold"/>
              </a:rPr>
              <a:t>Introducción</a:t>
            </a:r>
            <a:endParaRPr sz="2500" b="1" dirty="0">
              <a:solidFill>
                <a:srgbClr val="6E152E"/>
              </a:solidFill>
              <a:latin typeface="Montserrat SemiBold"/>
              <a:ea typeface="Montserrat SemiBold"/>
              <a:cs typeface="Montserrat SemiBold"/>
              <a:sym typeface="Montserrat SemiBold"/>
            </a:endParaRPr>
          </a:p>
          <a:p>
            <a:pPr marL="0" lvl="0" indent="0" algn="ctr" rtl="0">
              <a:lnSpc>
                <a:spcPct val="90000"/>
              </a:lnSpc>
              <a:spcBef>
                <a:spcPts val="0"/>
              </a:spcBef>
              <a:spcAft>
                <a:spcPts val="0"/>
              </a:spcAft>
              <a:buNone/>
            </a:pPr>
            <a:endParaRPr sz="2500" b="1" dirty="0">
              <a:solidFill>
                <a:srgbClr val="6E152E"/>
              </a:solidFill>
              <a:latin typeface="Montserrat SemiBold"/>
              <a:ea typeface="Montserrat SemiBold"/>
              <a:cs typeface="Montserrat SemiBold"/>
              <a:sym typeface="Montserrat SemiBold"/>
            </a:endParaRPr>
          </a:p>
        </p:txBody>
      </p:sp>
      <p:sp>
        <p:nvSpPr>
          <p:cNvPr id="4"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2</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6"/>
          <p:cNvPicPr preferRelativeResize="0"/>
          <p:nvPr/>
        </p:nvPicPr>
        <p:blipFill rotWithShape="1">
          <a:blip r:embed="rId3">
            <a:alphaModFix/>
          </a:blip>
          <a:srcRect/>
          <a:stretch/>
        </p:blipFill>
        <p:spPr>
          <a:xfrm>
            <a:off x="8367336" y="189372"/>
            <a:ext cx="3626507" cy="719236"/>
          </a:xfrm>
          <a:prstGeom prst="rect">
            <a:avLst/>
          </a:prstGeom>
          <a:noFill/>
          <a:ln>
            <a:noFill/>
          </a:ln>
        </p:spPr>
      </p:pic>
      <p:pic>
        <p:nvPicPr>
          <p:cNvPr id="141" name="Google Shape;141;p6"/>
          <p:cNvPicPr preferRelativeResize="0"/>
          <p:nvPr/>
        </p:nvPicPr>
        <p:blipFill rotWithShape="1">
          <a:blip r:embed="rId4">
            <a:alphaModFix/>
          </a:blip>
          <a:srcRect/>
          <a:stretch/>
        </p:blipFill>
        <p:spPr>
          <a:xfrm>
            <a:off x="567635" y="2574087"/>
            <a:ext cx="682714" cy="638876"/>
          </a:xfrm>
          <a:prstGeom prst="rect">
            <a:avLst/>
          </a:prstGeom>
          <a:noFill/>
          <a:ln>
            <a:noFill/>
          </a:ln>
        </p:spPr>
      </p:pic>
      <p:sp>
        <p:nvSpPr>
          <p:cNvPr id="142" name="Google Shape;142;p6"/>
          <p:cNvSpPr/>
          <p:nvPr/>
        </p:nvSpPr>
        <p:spPr>
          <a:xfrm>
            <a:off x="1682072" y="1394784"/>
            <a:ext cx="9445371" cy="942108"/>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¿Qué es el recurso de revisión?</a:t>
            </a:r>
          </a:p>
          <a:p>
            <a:pPr marL="0" marR="0" lvl="0" indent="0" algn="just" rtl="0">
              <a:lnSpc>
                <a:spcPct val="100000"/>
              </a:lnSpc>
              <a:spcBef>
                <a:spcPts val="0"/>
              </a:spcBef>
              <a:spcAft>
                <a:spcPts val="0"/>
              </a:spcAft>
              <a:buClr>
                <a:srgbClr val="000000"/>
              </a:buClr>
              <a:buSzPts val="1700"/>
              <a:buFont typeface="Arial"/>
              <a:buNone/>
            </a:pPr>
            <a:r>
              <a:rPr lang="es-ES" sz="1600" dirty="0" smtClean="0">
                <a:solidFill>
                  <a:srgbClr val="6F7271"/>
                </a:solidFill>
                <a:latin typeface="Montserrat"/>
                <a:ea typeface="Montserrat"/>
                <a:cs typeface="Montserrat"/>
                <a:sym typeface="Montserrat"/>
              </a:rPr>
              <a:t>Medio de defensa ordinario con que cuentan las personas solicitantes para impugnar la respuesta brindada por el sujeto obligado o falta de respuesta. </a:t>
            </a:r>
            <a:endParaRPr lang="es-ES" sz="1600" dirty="0">
              <a:solidFill>
                <a:srgbClr val="6F7271"/>
              </a:solidFill>
              <a:latin typeface="Montserrat"/>
              <a:ea typeface="Montserrat"/>
              <a:cs typeface="Montserrat"/>
              <a:sym typeface="Montserrat"/>
            </a:endParaRPr>
          </a:p>
        </p:txBody>
      </p:sp>
      <p:pic>
        <p:nvPicPr>
          <p:cNvPr id="145" name="Google Shape;145;p6"/>
          <p:cNvPicPr preferRelativeResize="0"/>
          <p:nvPr/>
        </p:nvPicPr>
        <p:blipFill rotWithShape="1">
          <a:blip r:embed="rId5">
            <a:alphaModFix/>
          </a:blip>
          <a:srcRect/>
          <a:stretch/>
        </p:blipFill>
        <p:spPr>
          <a:xfrm>
            <a:off x="468612" y="1550273"/>
            <a:ext cx="682714" cy="638876"/>
          </a:xfrm>
          <a:prstGeom prst="rect">
            <a:avLst/>
          </a:prstGeom>
          <a:noFill/>
          <a:ln>
            <a:noFill/>
          </a:ln>
        </p:spPr>
      </p:pic>
      <p:sp>
        <p:nvSpPr>
          <p:cNvPr id="146" name="Google Shape;146;p6"/>
          <p:cNvSpPr/>
          <p:nvPr/>
        </p:nvSpPr>
        <p:spPr>
          <a:xfrm>
            <a:off x="374150" y="232475"/>
            <a:ext cx="7919700" cy="852300"/>
          </a:xfrm>
          <a:prstGeom prst="roundRect">
            <a:avLst>
              <a:gd name="adj" fmla="val 16667"/>
            </a:avLst>
          </a:prstGeom>
          <a:solidFill>
            <a:srgbClr val="235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i="0" u="none" strike="noStrike" cap="none" dirty="0" smtClean="0">
                <a:solidFill>
                  <a:srgbClr val="FFFFFF"/>
                </a:solidFill>
                <a:latin typeface="Montserrat"/>
                <a:ea typeface="Montserrat"/>
                <a:cs typeface="Montserrat"/>
                <a:sym typeface="Montserrat"/>
              </a:rPr>
              <a:t>Introducción </a:t>
            </a:r>
            <a:endParaRPr sz="2000" b="0" i="0" u="none" strike="noStrike" cap="none" dirty="0">
              <a:solidFill>
                <a:srgbClr val="FFFFFF"/>
              </a:solidFill>
              <a:latin typeface="Montserrat Medium"/>
              <a:ea typeface="Montserrat Medium"/>
              <a:cs typeface="Montserrat Medium"/>
              <a:sym typeface="Montserrat Medium"/>
            </a:endParaRPr>
          </a:p>
        </p:txBody>
      </p:sp>
      <p:pic>
        <p:nvPicPr>
          <p:cNvPr id="148" name="Google Shape;148;p6"/>
          <p:cNvPicPr preferRelativeResize="0"/>
          <p:nvPr/>
        </p:nvPicPr>
        <p:blipFill rotWithShape="1">
          <a:blip r:embed="rId6">
            <a:alphaModFix/>
          </a:blip>
          <a:srcRect/>
          <a:stretch/>
        </p:blipFill>
        <p:spPr>
          <a:xfrm>
            <a:off x="567635" y="3597901"/>
            <a:ext cx="719226" cy="719226"/>
          </a:xfrm>
          <a:prstGeom prst="rect">
            <a:avLst/>
          </a:prstGeom>
          <a:noFill/>
          <a:ln>
            <a:noFill/>
          </a:ln>
        </p:spPr>
      </p:pic>
      <p:sp>
        <p:nvSpPr>
          <p:cNvPr id="12" name="Google Shape;142;p6"/>
          <p:cNvSpPr/>
          <p:nvPr/>
        </p:nvSpPr>
        <p:spPr>
          <a:xfrm>
            <a:off x="1682072" y="2429117"/>
            <a:ext cx="9664328" cy="942108"/>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¿Quién está legitimado para interponer un recurso de revisión?</a:t>
            </a:r>
          </a:p>
          <a:p>
            <a:pPr marL="0" marR="0" lvl="0" indent="0" algn="just" rtl="0">
              <a:lnSpc>
                <a:spcPct val="100000"/>
              </a:lnSpc>
              <a:spcBef>
                <a:spcPts val="0"/>
              </a:spcBef>
              <a:spcAft>
                <a:spcPts val="0"/>
              </a:spcAft>
              <a:buClr>
                <a:srgbClr val="000000"/>
              </a:buClr>
              <a:buSzPts val="1700"/>
              <a:buFont typeface="Arial"/>
              <a:buNone/>
            </a:pPr>
            <a:r>
              <a:rPr lang="es-ES" sz="1600" dirty="0" smtClean="0">
                <a:solidFill>
                  <a:srgbClr val="6F7271"/>
                </a:solidFill>
                <a:latin typeface="Montserrat"/>
                <a:ea typeface="Montserrat"/>
                <a:cs typeface="Montserrat"/>
                <a:sym typeface="Montserrat"/>
              </a:rPr>
              <a:t>La persona solicitante o su representante </a:t>
            </a:r>
            <a:endParaRPr lang="es-ES" sz="1600" dirty="0">
              <a:solidFill>
                <a:srgbClr val="6F7271"/>
              </a:solidFill>
              <a:latin typeface="Montserrat"/>
              <a:ea typeface="Montserrat"/>
              <a:cs typeface="Montserrat"/>
              <a:sym typeface="Montserrat"/>
            </a:endParaRPr>
          </a:p>
        </p:txBody>
      </p:sp>
      <p:sp>
        <p:nvSpPr>
          <p:cNvPr id="13" name="Google Shape;142;p6"/>
          <p:cNvSpPr/>
          <p:nvPr/>
        </p:nvSpPr>
        <p:spPr>
          <a:xfrm>
            <a:off x="1682072" y="3597901"/>
            <a:ext cx="9318437" cy="1226594"/>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serrate"/>
                <a:ea typeface="Montserrat"/>
                <a:cs typeface="Montserrat"/>
                <a:sym typeface="Montserrat"/>
              </a:rPr>
              <a:t>¿Ante quién se puede interponer un recurso de revisión?</a:t>
            </a:r>
          </a:p>
          <a:p>
            <a:pPr marL="400050" marR="0" lvl="0" indent="-400050" algn="just" rtl="0">
              <a:lnSpc>
                <a:spcPct val="100000"/>
              </a:lnSpc>
              <a:spcBef>
                <a:spcPts val="0"/>
              </a:spcBef>
              <a:spcAft>
                <a:spcPts val="0"/>
              </a:spcAft>
              <a:buClr>
                <a:srgbClr val="000000"/>
              </a:buClr>
              <a:buSzPts val="1700"/>
              <a:buAutoNum type="romanUcPeriod"/>
            </a:pPr>
            <a:r>
              <a:rPr lang="es-ES" sz="1600" dirty="0" smtClean="0">
                <a:solidFill>
                  <a:srgbClr val="6F7271"/>
                </a:solidFill>
                <a:latin typeface="Monserrate"/>
                <a:ea typeface="Montserrat"/>
                <a:cs typeface="Montserrat"/>
                <a:sym typeface="Montserrat"/>
              </a:rPr>
              <a:t>Instituto Nacional de Transparencia, Acceso a la  Información y Protección de Datos Personales o;</a:t>
            </a:r>
          </a:p>
          <a:p>
            <a:pPr marL="400050" marR="0" lvl="0" indent="-400050" algn="just" rtl="0">
              <a:lnSpc>
                <a:spcPct val="100000"/>
              </a:lnSpc>
              <a:spcBef>
                <a:spcPts val="0"/>
              </a:spcBef>
              <a:spcAft>
                <a:spcPts val="0"/>
              </a:spcAft>
              <a:buClr>
                <a:srgbClr val="000000"/>
              </a:buClr>
              <a:buSzPts val="1700"/>
              <a:buAutoNum type="romanUcPeriod"/>
            </a:pPr>
            <a:r>
              <a:rPr lang="es-ES" sz="1600" dirty="0" smtClean="0">
                <a:solidFill>
                  <a:srgbClr val="6F7271"/>
                </a:solidFill>
                <a:latin typeface="Monserrate"/>
                <a:ea typeface="Montserrat"/>
                <a:cs typeface="Montserrat"/>
                <a:sym typeface="Montserrat"/>
              </a:rPr>
              <a:t>Unidad de Transparencia que conoció de la solicitud, en este caso, se deberá de remitir al INAI a más tardar al día siguiente. </a:t>
            </a:r>
          </a:p>
          <a:p>
            <a:pPr marL="285750" marR="0" lvl="0" indent="-285750" algn="just" rtl="0">
              <a:lnSpc>
                <a:spcPct val="100000"/>
              </a:lnSpc>
              <a:spcBef>
                <a:spcPts val="0"/>
              </a:spcBef>
              <a:spcAft>
                <a:spcPts val="0"/>
              </a:spcAft>
              <a:buClr>
                <a:srgbClr val="000000"/>
              </a:buClr>
              <a:buSzPts val="1700"/>
              <a:buFontTx/>
              <a:buChar char="-"/>
            </a:pPr>
            <a:endParaRPr lang="es-ES" sz="1800" dirty="0">
              <a:solidFill>
                <a:srgbClr val="6F7271"/>
              </a:solidFill>
              <a:latin typeface="Montserrat"/>
              <a:ea typeface="Montserrat"/>
              <a:cs typeface="Montserrat"/>
              <a:sym typeface="Montserrat"/>
            </a:endParaRPr>
          </a:p>
        </p:txBody>
      </p:sp>
      <p:sp>
        <p:nvSpPr>
          <p:cNvPr id="14" name="Google Shape;142;p6"/>
          <p:cNvSpPr/>
          <p:nvPr/>
        </p:nvSpPr>
        <p:spPr>
          <a:xfrm>
            <a:off x="1682072" y="4824495"/>
            <a:ext cx="9318437" cy="942108"/>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a:t>
            </a:r>
            <a:r>
              <a:rPr lang="es-ES" sz="1600" b="1" dirty="0" smtClean="0">
                <a:solidFill>
                  <a:srgbClr val="6F7271"/>
                </a:solidFill>
                <a:latin typeface="Montserrat"/>
                <a:ea typeface="Montserrat"/>
                <a:cs typeface="Montserrat"/>
                <a:sym typeface="Montserrat"/>
              </a:rPr>
              <a:t>Cuál es el término para interponer un recurso de revisión?</a:t>
            </a:r>
            <a:endParaRPr lang="es-ES" sz="1600" b="1" i="0" u="none" strike="noStrike" cap="none" dirty="0" smtClean="0">
              <a:solidFill>
                <a:srgbClr val="6F7271"/>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700"/>
              <a:buFont typeface="Arial"/>
              <a:buNone/>
            </a:pPr>
            <a:r>
              <a:rPr lang="es-ES" sz="1600" dirty="0" smtClean="0">
                <a:solidFill>
                  <a:srgbClr val="6F7271"/>
                </a:solidFill>
                <a:latin typeface="Montserrat"/>
                <a:ea typeface="Montserrat"/>
                <a:cs typeface="Montserrat"/>
                <a:sym typeface="Montserrat"/>
              </a:rPr>
              <a:t>15 días hábiles siguientes a la fecha de notificación de la respuesta o del vencimiento para su notificación</a:t>
            </a:r>
            <a:endParaRPr lang="es-ES" sz="1600" dirty="0">
              <a:solidFill>
                <a:srgbClr val="6F7271"/>
              </a:solidFill>
              <a:latin typeface="Montserrat"/>
              <a:ea typeface="Montserrat"/>
              <a:cs typeface="Montserrat"/>
              <a:sym typeface="Montserrat"/>
            </a:endParaRPr>
          </a:p>
        </p:txBody>
      </p:sp>
      <p:pic>
        <p:nvPicPr>
          <p:cNvPr id="15" name="Google Shape;423;g1e07eed4896_0_391"/>
          <p:cNvPicPr preferRelativeResize="0"/>
          <p:nvPr/>
        </p:nvPicPr>
        <p:blipFill>
          <a:blip r:embed="rId7">
            <a:alphaModFix/>
          </a:blip>
          <a:stretch>
            <a:fillRect/>
          </a:stretch>
        </p:blipFill>
        <p:spPr>
          <a:xfrm>
            <a:off x="567635" y="4875653"/>
            <a:ext cx="719226" cy="719226"/>
          </a:xfrm>
          <a:prstGeom prst="rect">
            <a:avLst/>
          </a:prstGeom>
          <a:noFill/>
          <a:ln>
            <a:noFill/>
          </a:ln>
        </p:spPr>
      </p:pic>
      <p:sp>
        <p:nvSpPr>
          <p:cNvPr id="16"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a:latin typeface="Montserrat"/>
                <a:ea typeface="Montserrat"/>
                <a:cs typeface="Montserrat"/>
                <a:sym typeface="Montserrat"/>
              </a:rPr>
              <a:t>3</a:t>
            </a:r>
            <a:endParaRPr sz="12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283162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6"/>
          <p:cNvPicPr preferRelativeResize="0"/>
          <p:nvPr/>
        </p:nvPicPr>
        <p:blipFill rotWithShape="1">
          <a:blip r:embed="rId4">
            <a:alphaModFix/>
          </a:blip>
          <a:srcRect/>
          <a:stretch/>
        </p:blipFill>
        <p:spPr>
          <a:xfrm>
            <a:off x="8367336" y="189372"/>
            <a:ext cx="3626507" cy="719236"/>
          </a:xfrm>
          <a:prstGeom prst="rect">
            <a:avLst/>
          </a:prstGeom>
          <a:noFill/>
          <a:ln>
            <a:noFill/>
          </a:ln>
        </p:spPr>
      </p:pic>
      <p:sp>
        <p:nvSpPr>
          <p:cNvPr id="142" name="Google Shape;142;p6"/>
          <p:cNvSpPr/>
          <p:nvPr/>
        </p:nvSpPr>
        <p:spPr>
          <a:xfrm>
            <a:off x="3045391" y="2821818"/>
            <a:ext cx="5982200" cy="3435927"/>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700"/>
              <a:buFont typeface="Arial"/>
              <a:buNone/>
            </a:pPr>
            <a:r>
              <a:rPr lang="es-ES" sz="1600" b="1" dirty="0" smtClean="0">
                <a:solidFill>
                  <a:srgbClr val="6F7271"/>
                </a:solidFill>
                <a:latin typeface="Montserrat"/>
                <a:ea typeface="Montserrat"/>
                <a:cs typeface="Montserrat"/>
                <a:sym typeface="Montserrat"/>
              </a:rPr>
              <a:t>Clasificación (confidencial o reservada)</a:t>
            </a:r>
          </a:p>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Inexistencia </a:t>
            </a:r>
          </a:p>
          <a:p>
            <a:pPr marL="0" marR="0" lvl="0" indent="0" algn="just" rtl="0">
              <a:lnSpc>
                <a:spcPct val="100000"/>
              </a:lnSpc>
              <a:spcBef>
                <a:spcPts val="0"/>
              </a:spcBef>
              <a:spcAft>
                <a:spcPts val="0"/>
              </a:spcAft>
              <a:buClr>
                <a:srgbClr val="000000"/>
              </a:buClr>
              <a:buSzPts val="1700"/>
              <a:buFont typeface="Arial"/>
              <a:buNone/>
            </a:pPr>
            <a:r>
              <a:rPr lang="es-ES" sz="1600" b="1" dirty="0" smtClean="0">
                <a:solidFill>
                  <a:srgbClr val="6F7271"/>
                </a:solidFill>
                <a:latin typeface="Montserrat"/>
                <a:ea typeface="Montserrat"/>
                <a:cs typeface="Montserrat"/>
                <a:sym typeface="Montserrat"/>
              </a:rPr>
              <a:t>Incompetencia </a:t>
            </a:r>
          </a:p>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Incompleta </a:t>
            </a:r>
          </a:p>
          <a:p>
            <a:pPr marL="0" marR="0" lvl="0" indent="0" algn="just" rtl="0">
              <a:lnSpc>
                <a:spcPct val="100000"/>
              </a:lnSpc>
              <a:spcBef>
                <a:spcPts val="0"/>
              </a:spcBef>
              <a:spcAft>
                <a:spcPts val="0"/>
              </a:spcAft>
              <a:buClr>
                <a:srgbClr val="000000"/>
              </a:buClr>
              <a:buSzPts val="1700"/>
              <a:buFont typeface="Arial"/>
              <a:buNone/>
            </a:pPr>
            <a:r>
              <a:rPr lang="es-ES" sz="1600" b="1" dirty="0" smtClean="0">
                <a:solidFill>
                  <a:srgbClr val="6F7271"/>
                </a:solidFill>
                <a:latin typeface="Montserrat"/>
                <a:ea typeface="Montserrat"/>
                <a:cs typeface="Montserrat"/>
                <a:sym typeface="Montserrat"/>
              </a:rPr>
              <a:t>No corresponde </a:t>
            </a:r>
          </a:p>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Falta de respuesta</a:t>
            </a:r>
          </a:p>
          <a:p>
            <a:pPr marL="0" marR="0" lvl="0" indent="0" algn="just" rtl="0">
              <a:lnSpc>
                <a:spcPct val="100000"/>
              </a:lnSpc>
              <a:spcBef>
                <a:spcPts val="0"/>
              </a:spcBef>
              <a:spcAft>
                <a:spcPts val="0"/>
              </a:spcAft>
              <a:buClr>
                <a:srgbClr val="000000"/>
              </a:buClr>
              <a:buSzPts val="1700"/>
              <a:buFont typeface="Arial"/>
              <a:buNone/>
            </a:pPr>
            <a:r>
              <a:rPr lang="es-ES" sz="1600" b="1" dirty="0" smtClean="0">
                <a:solidFill>
                  <a:srgbClr val="6F7271"/>
                </a:solidFill>
                <a:latin typeface="Montserrat"/>
                <a:ea typeface="Montserrat"/>
                <a:cs typeface="Montserrat"/>
                <a:sym typeface="Montserrat"/>
              </a:rPr>
              <a:t>Modalidad o formato distinto al solicitado</a:t>
            </a:r>
          </a:p>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Formato incomprensible y/o no accesible </a:t>
            </a:r>
          </a:p>
          <a:p>
            <a:pPr marL="0" marR="0" lvl="0" indent="0" algn="just" rtl="0">
              <a:lnSpc>
                <a:spcPct val="100000"/>
              </a:lnSpc>
              <a:spcBef>
                <a:spcPts val="0"/>
              </a:spcBef>
              <a:spcAft>
                <a:spcPts val="0"/>
              </a:spcAft>
              <a:buClr>
                <a:srgbClr val="000000"/>
              </a:buClr>
              <a:buSzPts val="1700"/>
              <a:buFont typeface="Arial"/>
              <a:buNone/>
            </a:pPr>
            <a:r>
              <a:rPr lang="es-ES" sz="1600" b="1" dirty="0" smtClean="0">
                <a:solidFill>
                  <a:srgbClr val="6F7271"/>
                </a:solidFill>
                <a:latin typeface="Montserrat"/>
                <a:ea typeface="Montserrat"/>
                <a:cs typeface="Montserrat"/>
                <a:sym typeface="Montserrat"/>
              </a:rPr>
              <a:t>Costos o tiempos de entrega</a:t>
            </a:r>
          </a:p>
          <a:p>
            <a:pPr marL="0" marR="0" lvl="0" indent="0" algn="just" rtl="0">
              <a:lnSpc>
                <a:spcPct val="100000"/>
              </a:lnSpc>
              <a:spcBef>
                <a:spcPts val="0"/>
              </a:spcBef>
              <a:spcAft>
                <a:spcPts val="0"/>
              </a:spcAft>
              <a:buClr>
                <a:srgbClr val="000000"/>
              </a:buClr>
              <a:buSzPts val="1700"/>
              <a:buFont typeface="Arial"/>
              <a:buNone/>
            </a:pPr>
            <a:r>
              <a:rPr lang="es-ES" sz="1600" b="1" i="0" u="none" strike="noStrike" cap="none" dirty="0" smtClean="0">
                <a:solidFill>
                  <a:srgbClr val="6F7271"/>
                </a:solidFill>
                <a:latin typeface="Montserrat"/>
                <a:ea typeface="Montserrat"/>
                <a:cs typeface="Montserrat"/>
                <a:sym typeface="Montserrat"/>
              </a:rPr>
              <a:t>Falta de trámite </a:t>
            </a:r>
          </a:p>
          <a:p>
            <a:pPr marL="0" marR="0" lvl="0" indent="0" algn="just" rtl="0">
              <a:lnSpc>
                <a:spcPct val="100000"/>
              </a:lnSpc>
              <a:spcBef>
                <a:spcPts val="0"/>
              </a:spcBef>
              <a:spcAft>
                <a:spcPts val="0"/>
              </a:spcAft>
              <a:buClr>
                <a:srgbClr val="000000"/>
              </a:buClr>
              <a:buSzPts val="1700"/>
              <a:buFont typeface="Arial"/>
              <a:buNone/>
            </a:pPr>
            <a:r>
              <a:rPr lang="es-ES" sz="1600" b="1" dirty="0" smtClean="0">
                <a:solidFill>
                  <a:srgbClr val="6F7271"/>
                </a:solidFill>
                <a:latin typeface="Montserrat"/>
                <a:ea typeface="Montserrat"/>
                <a:cs typeface="Montserrat"/>
                <a:sym typeface="Montserrat"/>
              </a:rPr>
              <a:t>Falta o insuficiente fundamentación o motivación </a:t>
            </a:r>
          </a:p>
          <a:p>
            <a:pPr marL="0" marR="0" lvl="0" indent="0" algn="just" rtl="0">
              <a:lnSpc>
                <a:spcPct val="100000"/>
              </a:lnSpc>
              <a:spcBef>
                <a:spcPts val="0"/>
              </a:spcBef>
              <a:spcAft>
                <a:spcPts val="0"/>
              </a:spcAft>
              <a:buClr>
                <a:srgbClr val="000000"/>
              </a:buClr>
              <a:buSzPts val="1700"/>
              <a:buFont typeface="Arial"/>
              <a:buNone/>
            </a:pPr>
            <a:r>
              <a:rPr lang="es-ES" sz="1600" b="1" dirty="0" smtClean="0">
                <a:solidFill>
                  <a:srgbClr val="6F7271"/>
                </a:solidFill>
                <a:latin typeface="Montserrat"/>
                <a:ea typeface="Montserrat"/>
                <a:cs typeface="Montserrat"/>
                <a:sym typeface="Montserrat"/>
              </a:rPr>
              <a:t>Orientación a un trámite específico</a:t>
            </a:r>
            <a:endParaRPr sz="1600" b="1" i="0" u="none" strike="noStrike" cap="none" dirty="0">
              <a:solidFill>
                <a:srgbClr val="6F7271"/>
              </a:solidFill>
              <a:latin typeface="Montserrat"/>
              <a:ea typeface="Montserrat"/>
              <a:cs typeface="Montserrat"/>
              <a:sym typeface="Montserrat"/>
            </a:endParaRPr>
          </a:p>
        </p:txBody>
      </p:sp>
      <p:sp>
        <p:nvSpPr>
          <p:cNvPr id="143" name="Google Shape;143;p6"/>
          <p:cNvSpPr/>
          <p:nvPr/>
        </p:nvSpPr>
        <p:spPr>
          <a:xfrm>
            <a:off x="1737491" y="1368614"/>
            <a:ext cx="8598000" cy="1423523"/>
          </a:xfrm>
          <a:prstGeom prst="chevron">
            <a:avLst>
              <a:gd name="adj" fmla="val 50000"/>
            </a:avLst>
          </a:prstGeom>
          <a:solidFill>
            <a:srgbClr val="6E152E"/>
          </a:solidFill>
          <a:ln w="19050" cap="flat" cmpd="sng">
            <a:solidFill>
              <a:srgbClr val="DEC9A2"/>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ES" sz="1600" dirty="0" smtClean="0">
                <a:solidFill>
                  <a:srgbClr val="FFFFFF"/>
                </a:solidFill>
                <a:latin typeface="Montserrat Medium"/>
                <a:ea typeface="Montserrat Medium"/>
                <a:cs typeface="Montserrat Medium"/>
                <a:sym typeface="Montserrat Medium"/>
              </a:rPr>
              <a:t>En el procedimiento del recurso de revisión aplica la suplencia de la queja deficiente a favor de la parte recurrente. </a:t>
            </a:r>
          </a:p>
          <a:p>
            <a:pPr marL="0" marR="0" lvl="0" indent="0" algn="just" rtl="0">
              <a:lnSpc>
                <a:spcPct val="100000"/>
              </a:lnSpc>
              <a:spcBef>
                <a:spcPts val="0"/>
              </a:spcBef>
              <a:spcAft>
                <a:spcPts val="0"/>
              </a:spcAft>
              <a:buClr>
                <a:srgbClr val="000000"/>
              </a:buClr>
              <a:buSzPts val="1800"/>
              <a:buFont typeface="Arial"/>
              <a:buNone/>
            </a:pPr>
            <a:r>
              <a:rPr lang="es-ES" sz="1600" dirty="0" smtClean="0">
                <a:solidFill>
                  <a:srgbClr val="FFFFFF"/>
                </a:solidFill>
                <a:latin typeface="Montserrat Medium"/>
                <a:ea typeface="Montserrat Medium"/>
                <a:cs typeface="Montserrat Medium"/>
                <a:sym typeface="Montserrat Medium"/>
              </a:rPr>
              <a:t>Por ello, se deberá valorar la situación concreta de cada recurso de revisión en pro del solicitante, pues el INAI remediará la inconformidad en beneficio de la parte recurrente.</a:t>
            </a:r>
            <a:endParaRPr sz="1600" b="0" i="0" u="none" strike="noStrike" cap="none" dirty="0">
              <a:solidFill>
                <a:srgbClr val="FFFFFF"/>
              </a:solidFill>
              <a:latin typeface="Montserrat Medium"/>
              <a:ea typeface="Montserrat Medium"/>
              <a:cs typeface="Montserrat Medium"/>
              <a:sym typeface="Montserrat Medium"/>
            </a:endParaRPr>
          </a:p>
        </p:txBody>
      </p:sp>
      <p:sp>
        <p:nvSpPr>
          <p:cNvPr id="146" name="Google Shape;146;p6"/>
          <p:cNvSpPr/>
          <p:nvPr/>
        </p:nvSpPr>
        <p:spPr>
          <a:xfrm>
            <a:off x="374150" y="232475"/>
            <a:ext cx="7919700" cy="852300"/>
          </a:xfrm>
          <a:prstGeom prst="roundRect">
            <a:avLst>
              <a:gd name="adj" fmla="val 16667"/>
            </a:avLst>
          </a:prstGeom>
          <a:solidFill>
            <a:srgbClr val="235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i="0" u="none" strike="noStrike" cap="none" dirty="0" smtClean="0">
                <a:solidFill>
                  <a:srgbClr val="FFFFFF"/>
                </a:solidFill>
                <a:latin typeface="Montserrat"/>
                <a:ea typeface="Montserrat"/>
                <a:cs typeface="Montserrat"/>
                <a:sym typeface="Montserrat"/>
              </a:rPr>
              <a:t>Causales de procedencia del recurso de revisión</a:t>
            </a:r>
            <a:endParaRPr sz="2000" b="0" i="0" u="none" strike="noStrike" cap="none" dirty="0">
              <a:solidFill>
                <a:srgbClr val="FFFFFF"/>
              </a:solidFill>
              <a:latin typeface="Montserrat Medium"/>
              <a:ea typeface="Montserrat Medium"/>
              <a:cs typeface="Montserrat Medium"/>
              <a:sym typeface="Montserrat Medium"/>
            </a:endParaRPr>
          </a:p>
        </p:txBody>
      </p:sp>
      <p:sp>
        <p:nvSpPr>
          <p:cNvPr id="149" name="Google Shape;149;p6"/>
          <p:cNvSpPr/>
          <p:nvPr/>
        </p:nvSpPr>
        <p:spPr>
          <a:xfrm>
            <a:off x="374150" y="1368614"/>
            <a:ext cx="1856432" cy="1423523"/>
          </a:xfrm>
          <a:prstGeom prst="homePlate">
            <a:avLst>
              <a:gd name="adj" fmla="val 50000"/>
            </a:avLst>
          </a:prstGeom>
          <a:solidFill>
            <a:srgbClr val="DEC9A2"/>
          </a:solidFill>
          <a:ln w="9525" cap="flat" cmpd="sng">
            <a:solidFill>
              <a:srgbClr val="DEC9A2"/>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100"/>
              <a:buFont typeface="Arial"/>
              <a:buNone/>
            </a:pPr>
            <a:r>
              <a:rPr lang="es-MX" sz="1800" b="0" i="0" u="none" strike="noStrike" cap="none" dirty="0" smtClean="0">
                <a:solidFill>
                  <a:srgbClr val="434343"/>
                </a:solidFill>
                <a:latin typeface="Montserrat SemiBold"/>
                <a:ea typeface="Montserrat SemiBold"/>
                <a:cs typeface="Montserrat SemiBold"/>
                <a:sym typeface="Montserrat SemiBold"/>
              </a:rPr>
              <a:t>Artículo 146 LGTAIP</a:t>
            </a:r>
            <a:endParaRPr sz="1800" b="0" i="0" u="none" strike="noStrike" cap="none" dirty="0">
              <a:solidFill>
                <a:srgbClr val="434343"/>
              </a:solidFill>
              <a:latin typeface="Montserrat SemiBold"/>
              <a:ea typeface="Montserrat SemiBold"/>
              <a:cs typeface="Montserrat SemiBold"/>
              <a:sym typeface="Montserrat SemiBold"/>
            </a:endParaRPr>
          </a:p>
        </p:txBody>
      </p:sp>
      <p:sp>
        <p:nvSpPr>
          <p:cNvPr id="17" name="Google Shape;233;g1e07eed4896_0_132"/>
          <p:cNvSpPr/>
          <p:nvPr/>
        </p:nvSpPr>
        <p:spPr>
          <a:xfrm>
            <a:off x="374150" y="4097981"/>
            <a:ext cx="2019900" cy="932804"/>
          </a:xfrm>
          <a:prstGeom prst="frame">
            <a:avLst>
              <a:gd name="adj1" fmla="val 12500"/>
            </a:avLst>
          </a:prstGeom>
          <a:solidFill>
            <a:srgbClr val="0E302D"/>
          </a:solidFill>
          <a:ln w="9525"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dirty="0" smtClean="0">
                <a:latin typeface="Montserrat"/>
                <a:ea typeface="Montserrat"/>
                <a:cs typeface="Montserrat"/>
                <a:sym typeface="Montserrat"/>
              </a:rPr>
              <a:t>Causales</a:t>
            </a:r>
            <a:endParaRPr sz="1600" b="1" dirty="0">
              <a:latin typeface="Montserrat"/>
              <a:ea typeface="Montserrat"/>
              <a:cs typeface="Montserrat"/>
              <a:sym typeface="Montserrat"/>
            </a:endParaRPr>
          </a:p>
        </p:txBody>
      </p:sp>
      <p:sp>
        <p:nvSpPr>
          <p:cNvPr id="6" name="Abrir llave 5"/>
          <p:cNvSpPr/>
          <p:nvPr/>
        </p:nvSpPr>
        <p:spPr>
          <a:xfrm>
            <a:off x="2503747" y="2978727"/>
            <a:ext cx="1126143" cy="3122110"/>
          </a:xfrm>
          <a:prstGeom prst="leftBrace">
            <a:avLst/>
          </a:prstGeom>
          <a:noFill/>
          <a:ln w="76200">
            <a:solidFill>
              <a:srgbClr val="0E30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4</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1e07eed4896_0_37"/>
          <p:cNvPicPr preferRelativeResize="0"/>
          <p:nvPr/>
        </p:nvPicPr>
        <p:blipFill rotWithShape="1">
          <a:blip r:embed="rId3">
            <a:alphaModFix/>
          </a:blip>
          <a:srcRect/>
          <a:stretch/>
        </p:blipFill>
        <p:spPr>
          <a:xfrm>
            <a:off x="8367336" y="189372"/>
            <a:ext cx="3626507" cy="719236"/>
          </a:xfrm>
          <a:prstGeom prst="rect">
            <a:avLst/>
          </a:prstGeom>
          <a:noFill/>
          <a:ln>
            <a:noFill/>
          </a:ln>
        </p:spPr>
      </p:pic>
      <p:sp>
        <p:nvSpPr>
          <p:cNvPr id="159" name="Google Shape;159;g1e07eed4896_0_37"/>
          <p:cNvSpPr/>
          <p:nvPr/>
        </p:nvSpPr>
        <p:spPr>
          <a:xfrm>
            <a:off x="374150" y="232475"/>
            <a:ext cx="7919700" cy="852300"/>
          </a:xfrm>
          <a:prstGeom prst="roundRect">
            <a:avLst>
              <a:gd name="adj" fmla="val 16667"/>
            </a:avLst>
          </a:prstGeom>
          <a:solidFill>
            <a:srgbClr val="235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i="0" u="none" strike="noStrike" cap="none" dirty="0" smtClean="0">
                <a:solidFill>
                  <a:srgbClr val="FFFFFF"/>
                </a:solidFill>
                <a:latin typeface="Montserrat"/>
                <a:ea typeface="Montserrat"/>
                <a:cs typeface="Montserrat"/>
                <a:sym typeface="Montserrat"/>
              </a:rPr>
              <a:t>Causales de improcedencia del recurso de revisión</a:t>
            </a:r>
            <a:endParaRPr sz="2000" b="0" i="0" u="none" strike="noStrike" cap="none" dirty="0">
              <a:solidFill>
                <a:srgbClr val="FFFFFF"/>
              </a:solidFill>
              <a:latin typeface="Montserrat Medium"/>
              <a:ea typeface="Montserrat Medium"/>
              <a:cs typeface="Montserrat Medium"/>
              <a:sym typeface="Montserrat Medium"/>
            </a:endParaRPr>
          </a:p>
        </p:txBody>
      </p:sp>
      <p:sp>
        <p:nvSpPr>
          <p:cNvPr id="165" name="Google Shape;165;g1e07eed4896_0_37"/>
          <p:cNvSpPr/>
          <p:nvPr/>
        </p:nvSpPr>
        <p:spPr>
          <a:xfrm>
            <a:off x="374150" y="1925782"/>
            <a:ext cx="10113819" cy="3948545"/>
          </a:xfrm>
          <a:prstGeom prst="roundRect">
            <a:avLst>
              <a:gd name="adj" fmla="val 16667"/>
            </a:avLst>
          </a:prstGeom>
          <a:noFill/>
          <a:ln>
            <a:noFill/>
          </a:ln>
        </p:spPr>
        <p:txBody>
          <a:bodyPr spcFirstLastPara="1" wrap="square" lIns="91425" tIns="91425" rIns="91425" bIns="91425" anchor="ctr" anchorCtr="0">
            <a:noAutofit/>
          </a:bodyPr>
          <a:lstStyle/>
          <a:p>
            <a:pPr marL="400050" lvl="0" indent="-400050" algn="just">
              <a:buSzPts val="1700"/>
              <a:buFont typeface="+mj-lt"/>
              <a:buAutoNum type="romanUcPeriod"/>
            </a:pPr>
            <a:endParaRPr lang="es-ES" sz="1600" b="1" i="0" u="none" strike="noStrike" cap="none" dirty="0" smtClean="0">
              <a:solidFill>
                <a:srgbClr val="6F7271"/>
              </a:solidFill>
              <a:latin typeface="Montserrat" panose="00000500000000000000" pitchFamily="2" charset="0"/>
              <a:ea typeface="Montserrat"/>
              <a:cs typeface="Montserrat"/>
              <a:sym typeface="Montserrat"/>
            </a:endParaRPr>
          </a:p>
          <a:p>
            <a:pPr marL="400050" indent="-400050" algn="just">
              <a:buSzPts val="1700"/>
              <a:buFont typeface="+mj-lt"/>
              <a:buAutoNum type="romanUcPeriod"/>
            </a:pPr>
            <a:r>
              <a:rPr lang="es-ES" sz="1600" dirty="0" smtClean="0">
                <a:solidFill>
                  <a:srgbClr val="6F7271"/>
                </a:solidFill>
                <a:latin typeface="Montserrat"/>
                <a:ea typeface="Montserrat"/>
                <a:cs typeface="Montserrat"/>
                <a:sym typeface="Montserrat"/>
              </a:rPr>
              <a:t>Sea </a:t>
            </a:r>
            <a:r>
              <a:rPr lang="es-ES" sz="1600" b="1" dirty="0">
                <a:solidFill>
                  <a:srgbClr val="6F7271"/>
                </a:solidFill>
                <a:latin typeface="Montserrat"/>
                <a:ea typeface="Montserrat"/>
                <a:cs typeface="Montserrat"/>
                <a:sym typeface="Montserrat"/>
              </a:rPr>
              <a:t>extemporáneo</a:t>
            </a:r>
            <a:r>
              <a:rPr lang="es-ES" sz="1600" dirty="0">
                <a:solidFill>
                  <a:srgbClr val="6F7271"/>
                </a:solidFill>
                <a:latin typeface="Montserrat"/>
                <a:ea typeface="Montserrat"/>
                <a:cs typeface="Montserrat"/>
                <a:sym typeface="Montserrat"/>
              </a:rPr>
              <a:t> por haber transcurrido el plazo establecido en el artículo 142 de la presente Ley</a:t>
            </a:r>
            <a:r>
              <a:rPr lang="es-ES" sz="1600" dirty="0" smtClean="0">
                <a:solidFill>
                  <a:srgbClr val="6F7271"/>
                </a:solidFill>
                <a:latin typeface="Montserrat"/>
                <a:ea typeface="Montserrat"/>
                <a:cs typeface="Montserrat"/>
                <a:sym typeface="Montserrat"/>
              </a:rPr>
              <a:t>;</a:t>
            </a: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a:solidFill>
                  <a:srgbClr val="6F7271"/>
                </a:solidFill>
                <a:latin typeface="Montserrat"/>
                <a:ea typeface="Montserrat"/>
                <a:cs typeface="Montserrat"/>
                <a:sym typeface="Montserrat"/>
              </a:rPr>
              <a:t>Se esté tramitando ante el </a:t>
            </a:r>
            <a:r>
              <a:rPr lang="es-ES" sz="1600" b="1" dirty="0">
                <a:solidFill>
                  <a:srgbClr val="6F7271"/>
                </a:solidFill>
                <a:latin typeface="Montserrat"/>
                <a:ea typeface="Montserrat"/>
                <a:cs typeface="Montserrat"/>
                <a:sym typeface="Montserrat"/>
              </a:rPr>
              <a:t>Poder Judicial algún recurso o medio de defensa </a:t>
            </a:r>
            <a:r>
              <a:rPr lang="es-ES" sz="1600" dirty="0">
                <a:solidFill>
                  <a:srgbClr val="6F7271"/>
                </a:solidFill>
                <a:latin typeface="Montserrat"/>
                <a:ea typeface="Montserrat"/>
                <a:cs typeface="Montserrat"/>
                <a:sym typeface="Montserrat"/>
              </a:rPr>
              <a:t>interpuesto por el recurrente; </a:t>
            </a:r>
            <a:endParaRPr lang="es-ES" sz="1600" dirty="0" smtClean="0">
              <a:solidFill>
                <a:srgbClr val="6F7271"/>
              </a:solidFill>
              <a:latin typeface="Montserrat"/>
              <a:ea typeface="Montserrat"/>
              <a:cs typeface="Montserrat"/>
              <a:sym typeface="Montserrat"/>
            </a:endParaRP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a:solidFill>
                  <a:srgbClr val="6F7271"/>
                </a:solidFill>
                <a:latin typeface="Montserrat"/>
                <a:ea typeface="Montserrat"/>
                <a:cs typeface="Montserrat"/>
                <a:sym typeface="Montserrat"/>
              </a:rPr>
              <a:t>No actualice alguno de los </a:t>
            </a:r>
            <a:r>
              <a:rPr lang="es-ES" sz="1600" b="1" dirty="0">
                <a:solidFill>
                  <a:srgbClr val="6F7271"/>
                </a:solidFill>
                <a:latin typeface="Montserrat"/>
                <a:ea typeface="Montserrat"/>
                <a:cs typeface="Montserrat"/>
                <a:sym typeface="Montserrat"/>
              </a:rPr>
              <a:t>supuestos previstos en el artículo 143 </a:t>
            </a:r>
            <a:r>
              <a:rPr lang="es-ES" sz="1600" dirty="0">
                <a:solidFill>
                  <a:srgbClr val="6F7271"/>
                </a:solidFill>
                <a:latin typeface="Montserrat"/>
                <a:ea typeface="Montserrat"/>
                <a:cs typeface="Montserrat"/>
                <a:sym typeface="Montserrat"/>
              </a:rPr>
              <a:t>de la </a:t>
            </a:r>
            <a:r>
              <a:rPr lang="es-ES" sz="1600" dirty="0" smtClean="0">
                <a:solidFill>
                  <a:srgbClr val="6F7271"/>
                </a:solidFill>
                <a:latin typeface="Montserrat"/>
                <a:ea typeface="Montserrat"/>
                <a:cs typeface="Montserrat"/>
                <a:sym typeface="Montserrat"/>
              </a:rPr>
              <a:t>LGTAIP;</a:t>
            </a: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smtClean="0">
                <a:solidFill>
                  <a:srgbClr val="6F7271"/>
                </a:solidFill>
                <a:latin typeface="Montserrat"/>
                <a:ea typeface="Montserrat"/>
                <a:cs typeface="Montserrat"/>
                <a:sym typeface="Montserrat"/>
              </a:rPr>
              <a:t>No se </a:t>
            </a:r>
            <a:r>
              <a:rPr lang="es-ES" sz="1600" dirty="0">
                <a:solidFill>
                  <a:srgbClr val="6F7271"/>
                </a:solidFill>
                <a:latin typeface="Montserrat"/>
                <a:ea typeface="Montserrat"/>
                <a:cs typeface="Montserrat"/>
                <a:sym typeface="Montserrat"/>
              </a:rPr>
              <a:t>haya </a:t>
            </a:r>
            <a:r>
              <a:rPr lang="es-ES" sz="1600" b="1" dirty="0">
                <a:solidFill>
                  <a:srgbClr val="6F7271"/>
                </a:solidFill>
                <a:latin typeface="Montserrat"/>
                <a:ea typeface="Montserrat"/>
                <a:cs typeface="Montserrat"/>
                <a:sym typeface="Montserrat"/>
              </a:rPr>
              <a:t>desahogado la prevención </a:t>
            </a:r>
            <a:r>
              <a:rPr lang="es-ES" sz="1600" dirty="0" smtClean="0">
                <a:solidFill>
                  <a:srgbClr val="6F7271"/>
                </a:solidFill>
                <a:latin typeface="Montserrat"/>
                <a:ea typeface="Montserrat"/>
                <a:cs typeface="Montserrat"/>
                <a:sym typeface="Montserrat"/>
              </a:rPr>
              <a:t>en </a:t>
            </a:r>
            <a:r>
              <a:rPr lang="es-ES" sz="1600" dirty="0">
                <a:solidFill>
                  <a:srgbClr val="6F7271"/>
                </a:solidFill>
                <a:latin typeface="Montserrat"/>
                <a:ea typeface="Montserrat"/>
                <a:cs typeface="Montserrat"/>
                <a:sym typeface="Montserrat"/>
              </a:rPr>
              <a:t>los términos establecidos en el artículo 145 de la LGTAIP</a:t>
            </a:r>
            <a:r>
              <a:rPr lang="es-ES" sz="1600" dirty="0" smtClean="0">
                <a:solidFill>
                  <a:srgbClr val="6F7271"/>
                </a:solidFill>
                <a:latin typeface="Montserrat"/>
                <a:ea typeface="Montserrat"/>
                <a:cs typeface="Montserrat"/>
                <a:sym typeface="Montserrat"/>
              </a:rPr>
              <a:t>;</a:t>
            </a: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a:solidFill>
                  <a:srgbClr val="6F7271"/>
                </a:solidFill>
                <a:latin typeface="Montserrat"/>
                <a:ea typeface="Montserrat"/>
                <a:cs typeface="Montserrat"/>
                <a:sym typeface="Montserrat"/>
              </a:rPr>
              <a:t>Se impugne la </a:t>
            </a:r>
            <a:r>
              <a:rPr lang="es-ES" sz="1600" b="1" dirty="0">
                <a:solidFill>
                  <a:srgbClr val="6F7271"/>
                </a:solidFill>
                <a:latin typeface="Montserrat"/>
                <a:ea typeface="Montserrat"/>
                <a:cs typeface="Montserrat"/>
                <a:sym typeface="Montserrat"/>
              </a:rPr>
              <a:t>veracidad</a:t>
            </a:r>
            <a:r>
              <a:rPr lang="es-ES" sz="1600" dirty="0">
                <a:solidFill>
                  <a:srgbClr val="6F7271"/>
                </a:solidFill>
                <a:latin typeface="Montserrat"/>
                <a:ea typeface="Montserrat"/>
                <a:cs typeface="Montserrat"/>
                <a:sym typeface="Montserrat"/>
              </a:rPr>
              <a:t> de la información proporcionada</a:t>
            </a:r>
            <a:r>
              <a:rPr lang="es-ES" sz="1600" dirty="0" smtClean="0">
                <a:solidFill>
                  <a:srgbClr val="6F7271"/>
                </a:solidFill>
                <a:latin typeface="Montserrat"/>
                <a:ea typeface="Montserrat"/>
                <a:cs typeface="Montserrat"/>
                <a:sym typeface="Montserrat"/>
              </a:rPr>
              <a:t>;</a:t>
            </a: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a:solidFill>
                  <a:srgbClr val="6F7271"/>
                </a:solidFill>
                <a:latin typeface="Montserrat"/>
                <a:ea typeface="Montserrat"/>
                <a:cs typeface="Montserrat"/>
                <a:sym typeface="Montserrat"/>
              </a:rPr>
              <a:t>Se trate de una </a:t>
            </a:r>
            <a:r>
              <a:rPr lang="es-ES" sz="1600" b="1" dirty="0">
                <a:solidFill>
                  <a:srgbClr val="6F7271"/>
                </a:solidFill>
                <a:latin typeface="Montserrat"/>
                <a:ea typeface="Montserrat"/>
                <a:cs typeface="Montserrat"/>
                <a:sym typeface="Montserrat"/>
              </a:rPr>
              <a:t>consulta</a:t>
            </a:r>
            <a:r>
              <a:rPr lang="es-ES" sz="1600" dirty="0">
                <a:solidFill>
                  <a:srgbClr val="6F7271"/>
                </a:solidFill>
                <a:latin typeface="Montserrat"/>
                <a:ea typeface="Montserrat"/>
                <a:cs typeface="Montserrat"/>
                <a:sym typeface="Montserrat"/>
              </a:rPr>
              <a:t>, o </a:t>
            </a:r>
            <a:endParaRPr lang="es-ES" sz="1600" dirty="0" smtClean="0">
              <a:solidFill>
                <a:srgbClr val="6F7271"/>
              </a:solidFill>
              <a:latin typeface="Montserrat"/>
              <a:ea typeface="Montserrat"/>
              <a:cs typeface="Montserrat"/>
              <a:sym typeface="Montserrat"/>
            </a:endParaRP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a:solidFill>
                  <a:srgbClr val="6F7271"/>
                </a:solidFill>
                <a:latin typeface="Montserrat"/>
                <a:ea typeface="Montserrat"/>
                <a:cs typeface="Montserrat"/>
                <a:sym typeface="Montserrat"/>
              </a:rPr>
              <a:t>El recurrente </a:t>
            </a:r>
            <a:r>
              <a:rPr lang="es-ES" sz="1600" b="1" dirty="0">
                <a:solidFill>
                  <a:srgbClr val="6F7271"/>
                </a:solidFill>
                <a:latin typeface="Montserrat"/>
                <a:ea typeface="Montserrat"/>
                <a:cs typeface="Montserrat"/>
                <a:sym typeface="Montserrat"/>
              </a:rPr>
              <a:t>amplíe su solicitud en el recurso de revisión</a:t>
            </a:r>
            <a:r>
              <a:rPr lang="es-ES" sz="1600" dirty="0">
                <a:solidFill>
                  <a:srgbClr val="6F7271"/>
                </a:solidFill>
                <a:latin typeface="Montserrat"/>
                <a:ea typeface="Montserrat"/>
                <a:cs typeface="Montserrat"/>
                <a:sym typeface="Montserrat"/>
              </a:rPr>
              <a:t>, únicamente respecto de los nuevos contenidos. </a:t>
            </a:r>
          </a:p>
          <a:p>
            <a:pPr algn="just">
              <a:buSzPts val="1700"/>
            </a:pPr>
            <a:endParaRPr lang="es-ES" sz="1800" dirty="0">
              <a:solidFill>
                <a:srgbClr val="6F7271"/>
              </a:solidFill>
              <a:latin typeface="Montserrat"/>
              <a:ea typeface="Montserrat"/>
              <a:cs typeface="Montserrat"/>
              <a:sym typeface="Montserrat"/>
            </a:endParaRPr>
          </a:p>
          <a:p>
            <a:pPr lvl="0" algn="just">
              <a:buSzPts val="1700"/>
            </a:pPr>
            <a:endParaRPr lang="es-ES" sz="1800" b="1" dirty="0">
              <a:solidFill>
                <a:srgbClr val="6F7271"/>
              </a:solidFill>
              <a:latin typeface="Montserrat" panose="00000500000000000000" pitchFamily="2" charset="0"/>
              <a:ea typeface="Montserrat"/>
              <a:cs typeface="Montserrat"/>
              <a:sym typeface="Montserrat"/>
            </a:endParaRPr>
          </a:p>
        </p:txBody>
      </p:sp>
      <p:sp>
        <p:nvSpPr>
          <p:cNvPr id="14"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5</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1e07eed4896_0_37"/>
          <p:cNvPicPr preferRelativeResize="0"/>
          <p:nvPr/>
        </p:nvPicPr>
        <p:blipFill rotWithShape="1">
          <a:blip r:embed="rId3">
            <a:alphaModFix/>
          </a:blip>
          <a:srcRect/>
          <a:stretch/>
        </p:blipFill>
        <p:spPr>
          <a:xfrm>
            <a:off x="8367336" y="189372"/>
            <a:ext cx="3626507" cy="719236"/>
          </a:xfrm>
          <a:prstGeom prst="rect">
            <a:avLst/>
          </a:prstGeom>
          <a:noFill/>
          <a:ln>
            <a:noFill/>
          </a:ln>
        </p:spPr>
      </p:pic>
      <p:sp>
        <p:nvSpPr>
          <p:cNvPr id="159" name="Google Shape;159;g1e07eed4896_0_37"/>
          <p:cNvSpPr/>
          <p:nvPr/>
        </p:nvSpPr>
        <p:spPr>
          <a:xfrm>
            <a:off x="374151" y="122840"/>
            <a:ext cx="7919700" cy="852300"/>
          </a:xfrm>
          <a:prstGeom prst="roundRect">
            <a:avLst>
              <a:gd name="adj" fmla="val 16667"/>
            </a:avLst>
          </a:prstGeom>
          <a:solidFill>
            <a:srgbClr val="235B4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MX" sz="2000" b="1" i="0" u="none" strike="noStrike" cap="none" dirty="0" smtClean="0">
                <a:solidFill>
                  <a:srgbClr val="FFFFFF"/>
                </a:solidFill>
                <a:latin typeface="Montserrat"/>
                <a:ea typeface="Montserrat"/>
                <a:cs typeface="Montserrat"/>
                <a:sym typeface="Montserrat"/>
              </a:rPr>
              <a:t>Causales de sobreseimiento del recurso de revisión</a:t>
            </a:r>
            <a:endParaRPr sz="2000" b="0" i="0" u="none" strike="noStrike" cap="none" dirty="0">
              <a:solidFill>
                <a:srgbClr val="FFFFFF"/>
              </a:solidFill>
              <a:latin typeface="Montserrat Medium"/>
              <a:ea typeface="Montserrat Medium"/>
              <a:cs typeface="Montserrat Medium"/>
              <a:sym typeface="Montserrat Medium"/>
            </a:endParaRPr>
          </a:p>
        </p:txBody>
      </p:sp>
      <p:sp>
        <p:nvSpPr>
          <p:cNvPr id="165" name="Google Shape;165;g1e07eed4896_0_37"/>
          <p:cNvSpPr/>
          <p:nvPr/>
        </p:nvSpPr>
        <p:spPr>
          <a:xfrm>
            <a:off x="374151" y="1195612"/>
            <a:ext cx="8326504" cy="4360061"/>
          </a:xfrm>
          <a:prstGeom prst="roundRect">
            <a:avLst>
              <a:gd name="adj" fmla="val 16667"/>
            </a:avLst>
          </a:prstGeom>
          <a:noFill/>
          <a:ln>
            <a:noFill/>
          </a:ln>
        </p:spPr>
        <p:txBody>
          <a:bodyPr spcFirstLastPara="1" wrap="square" lIns="91425" tIns="91425" rIns="91425" bIns="91425" anchor="ctr" anchorCtr="0">
            <a:noAutofit/>
          </a:bodyPr>
          <a:lstStyle/>
          <a:p>
            <a:pPr algn="just">
              <a:buSzPts val="1700"/>
            </a:pPr>
            <a:r>
              <a:rPr lang="es-ES" sz="1600" dirty="0" smtClean="0">
                <a:solidFill>
                  <a:srgbClr val="6F7271"/>
                </a:solidFill>
                <a:latin typeface="Montserrat"/>
                <a:ea typeface="Montserrat"/>
                <a:cs typeface="Montserrat"/>
                <a:sym typeface="Montserrat"/>
              </a:rPr>
              <a:t>El </a:t>
            </a:r>
            <a:r>
              <a:rPr lang="es-ES" sz="1600" dirty="0">
                <a:solidFill>
                  <a:srgbClr val="6F7271"/>
                </a:solidFill>
                <a:latin typeface="Montserrat"/>
                <a:ea typeface="Montserrat"/>
                <a:cs typeface="Montserrat"/>
                <a:sym typeface="Montserrat"/>
              </a:rPr>
              <a:t>recurso será sobreseído, </a:t>
            </a:r>
            <a:r>
              <a:rPr lang="es-ES" sz="1600" b="1" dirty="0">
                <a:solidFill>
                  <a:srgbClr val="6F7271"/>
                </a:solidFill>
                <a:latin typeface="Montserrat"/>
                <a:ea typeface="Montserrat"/>
                <a:cs typeface="Montserrat"/>
                <a:sym typeface="Montserrat"/>
              </a:rPr>
              <a:t>en todo o en parte,</a:t>
            </a:r>
            <a:r>
              <a:rPr lang="es-ES" sz="1600" dirty="0">
                <a:solidFill>
                  <a:srgbClr val="6F7271"/>
                </a:solidFill>
                <a:latin typeface="Montserrat"/>
                <a:ea typeface="Montserrat"/>
                <a:cs typeface="Montserrat"/>
                <a:sym typeface="Montserrat"/>
              </a:rPr>
              <a:t> cuando, una vez admitido, se </a:t>
            </a:r>
            <a:r>
              <a:rPr lang="es-ES" sz="1600" dirty="0" smtClean="0">
                <a:solidFill>
                  <a:srgbClr val="6F7271"/>
                </a:solidFill>
                <a:latin typeface="Montserrat"/>
                <a:ea typeface="Montserrat"/>
                <a:cs typeface="Montserrat"/>
                <a:sym typeface="Montserrat"/>
              </a:rPr>
              <a:t>actualicen alguno de los siguientes supuestos:</a:t>
            </a:r>
          </a:p>
          <a:p>
            <a:pPr marL="400050" indent="-400050" algn="just">
              <a:buSzPts val="1700"/>
              <a:buFont typeface="+mj-lt"/>
              <a:buAutoNum type="romanUcPeriod"/>
            </a:pPr>
            <a:endParaRPr lang="es-ES" sz="1600" dirty="0" smtClean="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smtClean="0">
                <a:solidFill>
                  <a:srgbClr val="6F7271"/>
                </a:solidFill>
                <a:latin typeface="Montserrat"/>
                <a:ea typeface="Montserrat"/>
                <a:cs typeface="Montserrat"/>
                <a:sym typeface="Montserrat"/>
              </a:rPr>
              <a:t>El </a:t>
            </a:r>
            <a:r>
              <a:rPr lang="es-ES" sz="1600" dirty="0">
                <a:solidFill>
                  <a:srgbClr val="6F7271"/>
                </a:solidFill>
                <a:latin typeface="Montserrat"/>
                <a:ea typeface="Montserrat"/>
                <a:cs typeface="Montserrat"/>
                <a:sym typeface="Montserrat"/>
              </a:rPr>
              <a:t>recurrente se </a:t>
            </a:r>
            <a:r>
              <a:rPr lang="es-ES" sz="1600" b="1" dirty="0">
                <a:solidFill>
                  <a:srgbClr val="6F7271"/>
                </a:solidFill>
                <a:latin typeface="Montserrat"/>
                <a:ea typeface="Montserrat"/>
                <a:cs typeface="Montserrat"/>
                <a:sym typeface="Montserrat"/>
              </a:rPr>
              <a:t>desista</a:t>
            </a:r>
            <a:r>
              <a:rPr lang="es-ES" sz="1600" dirty="0" smtClean="0">
                <a:solidFill>
                  <a:srgbClr val="6F7271"/>
                </a:solidFill>
                <a:latin typeface="Montserrat"/>
                <a:ea typeface="Montserrat"/>
                <a:cs typeface="Montserrat"/>
                <a:sym typeface="Montserrat"/>
              </a:rPr>
              <a:t>;</a:t>
            </a: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smtClean="0">
                <a:solidFill>
                  <a:srgbClr val="6F7271"/>
                </a:solidFill>
                <a:latin typeface="Montserrat"/>
                <a:ea typeface="Montserrat"/>
                <a:cs typeface="Montserrat"/>
                <a:sym typeface="Montserrat"/>
              </a:rPr>
              <a:t>El </a:t>
            </a:r>
            <a:r>
              <a:rPr lang="es-ES" sz="1600" dirty="0">
                <a:solidFill>
                  <a:srgbClr val="6F7271"/>
                </a:solidFill>
                <a:latin typeface="Montserrat"/>
                <a:ea typeface="Montserrat"/>
                <a:cs typeface="Montserrat"/>
                <a:sym typeface="Montserrat"/>
              </a:rPr>
              <a:t>recurrente </a:t>
            </a:r>
            <a:r>
              <a:rPr lang="es-ES" sz="1600" b="1" dirty="0">
                <a:solidFill>
                  <a:srgbClr val="6F7271"/>
                </a:solidFill>
                <a:latin typeface="Montserrat"/>
                <a:ea typeface="Montserrat"/>
                <a:cs typeface="Montserrat"/>
                <a:sym typeface="Montserrat"/>
              </a:rPr>
              <a:t>fallezca</a:t>
            </a:r>
            <a:r>
              <a:rPr lang="es-ES" sz="1600" dirty="0" smtClean="0">
                <a:solidFill>
                  <a:srgbClr val="6F7271"/>
                </a:solidFill>
                <a:latin typeface="Montserrat"/>
                <a:ea typeface="Montserrat"/>
                <a:cs typeface="Montserrat"/>
                <a:sym typeface="Montserrat"/>
              </a:rPr>
              <a:t>;</a:t>
            </a: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smtClean="0">
                <a:solidFill>
                  <a:srgbClr val="6F7271"/>
                </a:solidFill>
                <a:latin typeface="Montserrat"/>
                <a:ea typeface="Montserrat"/>
                <a:cs typeface="Montserrat"/>
                <a:sym typeface="Montserrat"/>
              </a:rPr>
              <a:t>El </a:t>
            </a:r>
            <a:r>
              <a:rPr lang="es-ES" sz="1600" dirty="0">
                <a:solidFill>
                  <a:srgbClr val="6F7271"/>
                </a:solidFill>
                <a:latin typeface="Montserrat"/>
                <a:ea typeface="Montserrat"/>
                <a:cs typeface="Montserrat"/>
                <a:sym typeface="Montserrat"/>
              </a:rPr>
              <a:t>sujeto obligado responsable del acto lo </a:t>
            </a:r>
            <a:r>
              <a:rPr lang="es-ES" sz="1600" b="1" dirty="0">
                <a:solidFill>
                  <a:srgbClr val="6F7271"/>
                </a:solidFill>
                <a:latin typeface="Montserrat"/>
                <a:ea typeface="Montserrat"/>
                <a:cs typeface="Montserrat"/>
                <a:sym typeface="Montserrat"/>
              </a:rPr>
              <a:t>modifique o revoque</a:t>
            </a:r>
            <a:r>
              <a:rPr lang="es-ES" sz="1600" dirty="0">
                <a:solidFill>
                  <a:srgbClr val="6F7271"/>
                </a:solidFill>
                <a:latin typeface="Montserrat"/>
                <a:ea typeface="Montserrat"/>
                <a:cs typeface="Montserrat"/>
                <a:sym typeface="Montserrat"/>
              </a:rPr>
              <a:t> de tal manera que el </a:t>
            </a:r>
            <a:r>
              <a:rPr lang="es-ES" sz="1600" dirty="0" smtClean="0">
                <a:solidFill>
                  <a:srgbClr val="6F7271"/>
                </a:solidFill>
                <a:latin typeface="Montserrat"/>
                <a:ea typeface="Montserrat"/>
                <a:cs typeface="Montserrat"/>
                <a:sym typeface="Montserrat"/>
              </a:rPr>
              <a:t>recurso de </a:t>
            </a:r>
            <a:r>
              <a:rPr lang="es-ES" sz="1600" dirty="0">
                <a:solidFill>
                  <a:srgbClr val="6F7271"/>
                </a:solidFill>
                <a:latin typeface="Montserrat"/>
                <a:ea typeface="Montserrat"/>
                <a:cs typeface="Montserrat"/>
                <a:sym typeface="Montserrat"/>
              </a:rPr>
              <a:t>revisión quede </a:t>
            </a:r>
            <a:r>
              <a:rPr lang="es-ES" sz="1600" b="1" dirty="0">
                <a:solidFill>
                  <a:srgbClr val="6F7271"/>
                </a:solidFill>
                <a:latin typeface="Montserrat"/>
                <a:ea typeface="Montserrat"/>
                <a:cs typeface="Montserrat"/>
                <a:sym typeface="Montserrat"/>
              </a:rPr>
              <a:t>sin materia</a:t>
            </a:r>
            <a:r>
              <a:rPr lang="es-ES" sz="1600" dirty="0">
                <a:solidFill>
                  <a:srgbClr val="6F7271"/>
                </a:solidFill>
                <a:latin typeface="Montserrat"/>
                <a:ea typeface="Montserrat"/>
                <a:cs typeface="Montserrat"/>
                <a:sym typeface="Montserrat"/>
              </a:rPr>
              <a:t>, </a:t>
            </a:r>
            <a:r>
              <a:rPr lang="es-ES" sz="1600" dirty="0" smtClean="0">
                <a:solidFill>
                  <a:srgbClr val="6F7271"/>
                </a:solidFill>
                <a:latin typeface="Montserrat"/>
                <a:ea typeface="Montserrat"/>
                <a:cs typeface="Montserrat"/>
                <a:sym typeface="Montserrat"/>
              </a:rPr>
              <a:t>o</a:t>
            </a:r>
          </a:p>
          <a:p>
            <a:pPr marL="400050" indent="-400050" algn="just">
              <a:buSzPts val="1700"/>
              <a:buFont typeface="+mj-lt"/>
              <a:buAutoNum type="romanUcPeriod"/>
            </a:pPr>
            <a:endParaRPr lang="es-ES" sz="1600" dirty="0">
              <a:solidFill>
                <a:srgbClr val="6F7271"/>
              </a:solidFill>
              <a:latin typeface="Montserrat"/>
              <a:ea typeface="Montserrat"/>
              <a:cs typeface="Montserrat"/>
              <a:sym typeface="Montserrat"/>
            </a:endParaRPr>
          </a:p>
          <a:p>
            <a:pPr marL="400050" indent="-400050" algn="just">
              <a:buSzPts val="1700"/>
              <a:buFont typeface="+mj-lt"/>
              <a:buAutoNum type="romanUcPeriod"/>
            </a:pPr>
            <a:r>
              <a:rPr lang="es-ES" sz="1600" dirty="0" smtClean="0">
                <a:solidFill>
                  <a:srgbClr val="6F7271"/>
                </a:solidFill>
                <a:latin typeface="Montserrat"/>
                <a:ea typeface="Montserrat"/>
                <a:cs typeface="Montserrat"/>
                <a:sym typeface="Montserrat"/>
              </a:rPr>
              <a:t>Admitido </a:t>
            </a:r>
            <a:r>
              <a:rPr lang="es-ES" sz="1600" dirty="0">
                <a:solidFill>
                  <a:srgbClr val="6F7271"/>
                </a:solidFill>
                <a:latin typeface="Montserrat"/>
                <a:ea typeface="Montserrat"/>
                <a:cs typeface="Montserrat"/>
                <a:sym typeface="Montserrat"/>
              </a:rPr>
              <a:t>el recurso de revisión, </a:t>
            </a:r>
            <a:r>
              <a:rPr lang="es-ES" sz="1600" b="1" dirty="0">
                <a:solidFill>
                  <a:srgbClr val="6F7271"/>
                </a:solidFill>
                <a:latin typeface="Montserrat"/>
                <a:ea typeface="Montserrat"/>
                <a:cs typeface="Montserrat"/>
                <a:sym typeface="Montserrat"/>
              </a:rPr>
              <a:t>aparezca alguna causal de </a:t>
            </a:r>
            <a:r>
              <a:rPr lang="es-ES" sz="1600" b="1" dirty="0" smtClean="0">
                <a:solidFill>
                  <a:srgbClr val="6F7271"/>
                </a:solidFill>
                <a:latin typeface="Montserrat"/>
                <a:ea typeface="Montserrat"/>
                <a:cs typeface="Montserrat"/>
                <a:sym typeface="Montserrat"/>
              </a:rPr>
              <a:t>improcedencia.</a:t>
            </a:r>
            <a:endParaRPr lang="es-ES" sz="1600" b="1" dirty="0">
              <a:solidFill>
                <a:srgbClr val="6F7271"/>
              </a:solidFill>
              <a:latin typeface="Montserrat" panose="00000500000000000000" pitchFamily="2" charset="0"/>
              <a:ea typeface="Montserrat"/>
              <a:cs typeface="Montserrat"/>
              <a:sym typeface="Montserrat"/>
            </a:endParaRPr>
          </a:p>
        </p:txBody>
      </p:sp>
      <p:sp>
        <p:nvSpPr>
          <p:cNvPr id="6"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a:latin typeface="Montserrat"/>
                <a:ea typeface="Montserrat"/>
                <a:cs typeface="Montserrat"/>
                <a:sym typeface="Montserrat"/>
              </a:rPr>
              <a:t>6</a:t>
            </a:r>
            <a:endParaRPr sz="1200"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119135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1e07eed4896_0_69"/>
          <p:cNvPicPr preferRelativeResize="0"/>
          <p:nvPr/>
        </p:nvPicPr>
        <p:blipFill rotWithShape="1">
          <a:blip r:embed="rId3">
            <a:alphaModFix/>
          </a:blip>
          <a:srcRect/>
          <a:stretch/>
        </p:blipFill>
        <p:spPr>
          <a:xfrm>
            <a:off x="8367336" y="189372"/>
            <a:ext cx="3626507" cy="719236"/>
          </a:xfrm>
          <a:prstGeom prst="rect">
            <a:avLst/>
          </a:prstGeom>
          <a:noFill/>
          <a:ln>
            <a:noFill/>
          </a:ln>
        </p:spPr>
      </p:pic>
      <p:sp>
        <p:nvSpPr>
          <p:cNvPr id="174" name="Google Shape;174;g1e07eed4896_0_69"/>
          <p:cNvSpPr/>
          <p:nvPr/>
        </p:nvSpPr>
        <p:spPr>
          <a:xfrm>
            <a:off x="374150" y="232475"/>
            <a:ext cx="7919700" cy="719100"/>
          </a:xfrm>
          <a:prstGeom prst="roundRect">
            <a:avLst>
              <a:gd name="adj" fmla="val 16667"/>
            </a:avLst>
          </a:prstGeom>
          <a:solidFill>
            <a:srgbClr val="6E152E"/>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s-ES" sz="2000" b="1" dirty="0" smtClean="0">
                <a:solidFill>
                  <a:srgbClr val="FFFFFF"/>
                </a:solidFill>
                <a:latin typeface="Montserrat"/>
                <a:ea typeface="Montserrat Medium"/>
                <a:cs typeface="Montserrat Medium"/>
                <a:sym typeface="Montserrat"/>
              </a:rPr>
              <a:t>Efectos de las resoluciones</a:t>
            </a:r>
            <a:endParaRPr sz="2000" b="0" i="0" u="none" strike="noStrike" cap="none" dirty="0">
              <a:solidFill>
                <a:srgbClr val="FFFFFF"/>
              </a:solidFill>
              <a:latin typeface="Montserrat Medium"/>
              <a:ea typeface="Montserrat Medium"/>
              <a:cs typeface="Montserrat Medium"/>
              <a:sym typeface="Montserrat Medium"/>
            </a:endParaRPr>
          </a:p>
        </p:txBody>
      </p:sp>
      <p:sp>
        <p:nvSpPr>
          <p:cNvPr id="175" name="Google Shape;175;g1e07eed4896_0_69"/>
          <p:cNvSpPr/>
          <p:nvPr/>
        </p:nvSpPr>
        <p:spPr>
          <a:xfrm>
            <a:off x="374150" y="3453577"/>
            <a:ext cx="2211975" cy="1401128"/>
          </a:xfrm>
          <a:prstGeom prst="homePlate">
            <a:avLst>
              <a:gd name="adj" fmla="val 50000"/>
            </a:avLst>
          </a:prstGeom>
          <a:solidFill>
            <a:srgbClr val="6E152E"/>
          </a:solidFill>
          <a:ln w="19050" cap="flat" cmpd="sng">
            <a:solidFill>
              <a:srgbClr val="6E152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MX" sz="1600" b="1" i="0" u="none" strike="noStrike" cap="none" dirty="0" smtClean="0">
                <a:solidFill>
                  <a:srgbClr val="FFFFFF"/>
                </a:solidFill>
                <a:latin typeface="Montserrat"/>
                <a:ea typeface="Montserrat"/>
                <a:cs typeface="Montserrat"/>
                <a:sym typeface="Montserrat"/>
              </a:rPr>
              <a:t>Excepción</a:t>
            </a:r>
            <a:endParaRPr sz="1600" b="1" i="0" u="none" strike="noStrike" cap="none" dirty="0">
              <a:solidFill>
                <a:srgbClr val="FFFFFF"/>
              </a:solidFill>
              <a:latin typeface="Montserrat"/>
              <a:ea typeface="Montserrat"/>
              <a:cs typeface="Montserrat"/>
              <a:sym typeface="Montserrat"/>
            </a:endParaRPr>
          </a:p>
        </p:txBody>
      </p:sp>
      <p:sp>
        <p:nvSpPr>
          <p:cNvPr id="176" name="Google Shape;176;g1e07eed4896_0_69"/>
          <p:cNvSpPr/>
          <p:nvPr/>
        </p:nvSpPr>
        <p:spPr>
          <a:xfrm>
            <a:off x="2088076" y="3453577"/>
            <a:ext cx="9039367" cy="1401129"/>
          </a:xfrm>
          <a:prstGeom prst="chevron">
            <a:avLst>
              <a:gd name="adj" fmla="val 50000"/>
            </a:avLst>
          </a:prstGeom>
          <a:solidFill>
            <a:srgbClr val="D4C19C"/>
          </a:solidFill>
          <a:ln w="19050" cap="flat" cmpd="sng">
            <a:solidFill>
              <a:srgbClr val="D4C19C"/>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es-MX" sz="1600" b="1" i="0" u="none" strike="noStrike" cap="none" dirty="0" smtClean="0">
                <a:solidFill>
                  <a:srgbClr val="000000"/>
                </a:solidFill>
                <a:latin typeface="Montserrat"/>
                <a:ea typeface="Montserrat"/>
                <a:cs typeface="Montserrat"/>
                <a:sym typeface="Montserrat"/>
              </a:rPr>
              <a:t>Recurso de revisión en materia de seguridad nacional. </a:t>
            </a:r>
            <a:r>
              <a:rPr lang="es-MX" sz="1600" dirty="0" smtClean="0">
                <a:latin typeface="Montserrat"/>
                <a:ea typeface="Montserrat"/>
                <a:cs typeface="Montserrat"/>
                <a:sym typeface="Montserrat"/>
              </a:rPr>
              <a:t>Únicamente el Consejero Jurídico del Gobierno podrá interponer ante la Suprema Corte de Justicia de la Nación el recurso de revisión en materia de seguridad nacional, sólo en el caso de que la resoluciones del INAI puedan poner en peligro la seguridad nacional (7 días para su interposición).</a:t>
            </a:r>
            <a:endParaRPr sz="1600" b="0" i="0" u="none" strike="noStrike" cap="none" dirty="0">
              <a:solidFill>
                <a:srgbClr val="000000"/>
              </a:solidFill>
              <a:latin typeface="Montserrat"/>
              <a:ea typeface="Montserrat"/>
              <a:cs typeface="Montserrat"/>
              <a:sym typeface="Montserrat"/>
            </a:endParaRPr>
          </a:p>
        </p:txBody>
      </p:sp>
      <p:sp>
        <p:nvSpPr>
          <p:cNvPr id="177" name="Google Shape;177;g1e07eed4896_0_69"/>
          <p:cNvSpPr/>
          <p:nvPr/>
        </p:nvSpPr>
        <p:spPr>
          <a:xfrm>
            <a:off x="416132" y="1059035"/>
            <a:ext cx="9377700" cy="463500"/>
          </a:xfrm>
          <a:prstGeom prst="roundRect">
            <a:avLst>
              <a:gd name="adj" fmla="val 16667"/>
            </a:avLst>
          </a:prstGeom>
          <a:noFill/>
          <a:ln>
            <a:noFill/>
          </a:ln>
        </p:spPr>
        <p:txBody>
          <a:bodyPr spcFirstLastPara="1" wrap="square" lIns="91425" tIns="91425" rIns="91425" bIns="91425" anchor="ctr" anchorCtr="0">
            <a:noAutofit/>
          </a:bodyPr>
          <a:lstStyle/>
          <a:p>
            <a:pPr lvl="0" algn="just">
              <a:buSzPts val="1600"/>
            </a:pPr>
            <a:r>
              <a:rPr lang="es-MX" sz="1600" b="0" i="0" u="none" strike="noStrike" cap="none" dirty="0" smtClean="0">
                <a:solidFill>
                  <a:srgbClr val="000000"/>
                </a:solidFill>
                <a:latin typeface="Montserrat"/>
                <a:ea typeface="Montserrat"/>
                <a:cs typeface="Montserrat"/>
                <a:sym typeface="Montserrat"/>
              </a:rPr>
              <a:t>De conformidad con el artículo 163 de la Ley Federal de Transparencia y Acceso a la </a:t>
            </a:r>
            <a:r>
              <a:rPr lang="es-MX" sz="1600" dirty="0">
                <a:latin typeface="Montserrat"/>
                <a:ea typeface="Montserrat"/>
                <a:cs typeface="Montserrat"/>
                <a:sym typeface="Montserrat"/>
              </a:rPr>
              <a:t>Información Pública, </a:t>
            </a:r>
            <a:r>
              <a:rPr lang="es-MX" sz="1600" dirty="0" smtClean="0">
                <a:latin typeface="Montserrat"/>
                <a:ea typeface="Montserrat"/>
                <a:cs typeface="Montserrat"/>
                <a:sym typeface="Montserrat"/>
              </a:rPr>
              <a:t>para </a:t>
            </a:r>
            <a:r>
              <a:rPr lang="es-MX" sz="1600" dirty="0">
                <a:latin typeface="Montserrat"/>
                <a:ea typeface="Montserrat"/>
                <a:cs typeface="Montserrat"/>
                <a:sym typeface="Montserrat"/>
              </a:rPr>
              <a:t>los sujetos obligados, las resoluciones del INAI </a:t>
            </a:r>
            <a:r>
              <a:rPr lang="es-MX" sz="1600" b="0" i="0" u="none" strike="noStrike" cap="none" dirty="0" smtClean="0">
                <a:solidFill>
                  <a:srgbClr val="000000"/>
                </a:solidFill>
                <a:latin typeface="Montserrat"/>
                <a:ea typeface="Montserrat"/>
                <a:cs typeface="Montserrat"/>
                <a:sym typeface="Montserrat"/>
              </a:rPr>
              <a:t>serán</a:t>
            </a:r>
            <a:r>
              <a:rPr lang="es-MX" sz="1600" b="0" i="0" u="none" strike="noStrike" cap="none" dirty="0" smtClean="0">
                <a:solidFill>
                  <a:srgbClr val="000000"/>
                </a:solidFill>
                <a:latin typeface="Montserrat"/>
                <a:ea typeface="Montserrat"/>
                <a:cs typeface="Montserrat"/>
                <a:sym typeface="Montserrat"/>
              </a:rPr>
              <a:t>:</a:t>
            </a:r>
            <a:endParaRPr sz="1600" b="0" i="0" u="none" strike="noStrike" cap="none" dirty="0">
              <a:solidFill>
                <a:srgbClr val="000000"/>
              </a:solidFill>
              <a:latin typeface="Montserrat"/>
              <a:ea typeface="Montserrat"/>
              <a:cs typeface="Montserrat"/>
              <a:sym typeface="Montserrat"/>
            </a:endParaRPr>
          </a:p>
        </p:txBody>
      </p:sp>
      <p:sp>
        <p:nvSpPr>
          <p:cNvPr id="178" name="Google Shape;178;g1e07eed4896_0_69"/>
          <p:cNvSpPr/>
          <p:nvPr/>
        </p:nvSpPr>
        <p:spPr>
          <a:xfrm>
            <a:off x="1272405" y="1619897"/>
            <a:ext cx="2101500" cy="561900"/>
          </a:xfrm>
          <a:prstGeom prst="foldedCorner">
            <a:avLst>
              <a:gd name="adj" fmla="val 16667"/>
            </a:avLst>
          </a:prstGeom>
          <a:solidFill>
            <a:srgbClr val="2F2F2F"/>
          </a:solidFill>
          <a:ln w="19050" cap="flat" cmpd="sng">
            <a:solidFill>
              <a:srgbClr val="2F2F2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dirty="0" smtClean="0">
                <a:solidFill>
                  <a:srgbClr val="FFFFFF"/>
                </a:solidFill>
                <a:latin typeface="Montserrat"/>
                <a:ea typeface="Montserrat"/>
                <a:cs typeface="Montserrat"/>
                <a:sym typeface="Montserrat"/>
              </a:rPr>
              <a:t>Vinculatorias </a:t>
            </a:r>
            <a:r>
              <a:rPr lang="es-MX" sz="1600" b="0" i="0" u="none" strike="noStrike" cap="none" dirty="0" smtClean="0">
                <a:solidFill>
                  <a:srgbClr val="FFFFFF"/>
                </a:solidFill>
                <a:latin typeface="Montserrat"/>
                <a:ea typeface="Montserrat"/>
                <a:cs typeface="Montserrat"/>
                <a:sym typeface="Montserrat"/>
              </a:rPr>
              <a:t>  </a:t>
            </a:r>
            <a:endParaRPr sz="1600" b="0" i="0" u="none" strike="noStrike" cap="none" dirty="0">
              <a:solidFill>
                <a:srgbClr val="FFFFFF"/>
              </a:solidFill>
              <a:latin typeface="Montserrat"/>
              <a:ea typeface="Montserrat"/>
              <a:cs typeface="Montserrat"/>
              <a:sym typeface="Montserrat"/>
            </a:endParaRPr>
          </a:p>
        </p:txBody>
      </p:sp>
      <p:sp>
        <p:nvSpPr>
          <p:cNvPr id="179" name="Google Shape;179;g1e07eed4896_0_69"/>
          <p:cNvSpPr/>
          <p:nvPr/>
        </p:nvSpPr>
        <p:spPr>
          <a:xfrm>
            <a:off x="2760718" y="2037489"/>
            <a:ext cx="2101500" cy="561900"/>
          </a:xfrm>
          <a:prstGeom prst="foldedCorner">
            <a:avLst>
              <a:gd name="adj" fmla="val 16667"/>
            </a:avLst>
          </a:prstGeom>
          <a:solidFill>
            <a:srgbClr val="DEC9A2"/>
          </a:solidFill>
          <a:ln w="19050" cap="flat" cmpd="sng">
            <a:solidFill>
              <a:srgbClr val="DEC9A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dirty="0" smtClean="0">
                <a:solidFill>
                  <a:srgbClr val="000000"/>
                </a:solidFill>
                <a:latin typeface="Montserrat"/>
                <a:ea typeface="Montserrat"/>
                <a:cs typeface="Montserrat"/>
                <a:sym typeface="Montserrat"/>
              </a:rPr>
              <a:t>Inatacables</a:t>
            </a:r>
          </a:p>
        </p:txBody>
      </p:sp>
      <p:sp>
        <p:nvSpPr>
          <p:cNvPr id="180" name="Google Shape;180;g1e07eed4896_0_69"/>
          <p:cNvSpPr/>
          <p:nvPr/>
        </p:nvSpPr>
        <p:spPr>
          <a:xfrm>
            <a:off x="4249031" y="2480486"/>
            <a:ext cx="2101500" cy="561900"/>
          </a:xfrm>
          <a:prstGeom prst="foldedCorner">
            <a:avLst>
              <a:gd name="adj" fmla="val 16667"/>
            </a:avLst>
          </a:prstGeom>
          <a:solidFill>
            <a:srgbClr val="235B4E"/>
          </a:solidFill>
          <a:ln w="19050" cap="flat" cmpd="sng">
            <a:solidFill>
              <a:srgbClr val="235B4E"/>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s-MX" sz="1600" b="1" i="0" u="none" strike="noStrike" cap="none" dirty="0" smtClean="0">
                <a:solidFill>
                  <a:srgbClr val="FFFFFF"/>
                </a:solidFill>
                <a:latin typeface="Montserrat"/>
                <a:ea typeface="Montserrat"/>
                <a:cs typeface="Montserrat"/>
                <a:sym typeface="Montserrat"/>
              </a:rPr>
              <a:t>Definitivas </a:t>
            </a:r>
            <a:endParaRPr sz="1600" b="0" i="0" u="none" strike="noStrike" cap="none" dirty="0">
              <a:solidFill>
                <a:srgbClr val="FFFFFF"/>
              </a:solidFill>
              <a:latin typeface="Montserrat"/>
              <a:ea typeface="Montserrat"/>
              <a:cs typeface="Montserrat"/>
              <a:sym typeface="Montserrat"/>
            </a:endParaRPr>
          </a:p>
        </p:txBody>
      </p:sp>
      <p:sp>
        <p:nvSpPr>
          <p:cNvPr id="183" name="Google Shape;183;g1e07eed4896_0_69"/>
          <p:cNvSpPr/>
          <p:nvPr/>
        </p:nvSpPr>
        <p:spPr>
          <a:xfrm>
            <a:off x="384108" y="5014731"/>
            <a:ext cx="10006328" cy="684679"/>
          </a:xfrm>
          <a:prstGeom prst="snip1Rect">
            <a:avLst>
              <a:gd name="adj" fmla="val 16667"/>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s-MX" sz="1600" b="0" i="0" u="none" strike="noStrike" cap="none" dirty="0" smtClean="0">
                <a:solidFill>
                  <a:srgbClr val="2F2F2F"/>
                </a:solidFill>
                <a:latin typeface="Montserrat Medium"/>
                <a:ea typeface="Montserrat Medium"/>
                <a:cs typeface="Montserrat Medium"/>
                <a:sym typeface="Montserrat Medium"/>
              </a:rPr>
              <a:t>Los particulares podrán promover juicio de amparo ante el Poder Judicial de la Federación.</a:t>
            </a:r>
            <a:endParaRPr sz="1600" b="1" i="0" u="none" strike="noStrike" cap="none" dirty="0">
              <a:solidFill>
                <a:srgbClr val="2F2F2F"/>
              </a:solidFill>
              <a:latin typeface="Montserrat"/>
              <a:ea typeface="Montserrat"/>
              <a:cs typeface="Montserrat"/>
              <a:sym typeface="Montserrat"/>
            </a:endParaRPr>
          </a:p>
        </p:txBody>
      </p:sp>
      <p:sp>
        <p:nvSpPr>
          <p:cNvPr id="15"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7</a:t>
            </a:r>
            <a:endParaRPr sz="1200" dirty="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e07eed4896_0_101"/>
          <p:cNvSpPr txBox="1"/>
          <p:nvPr/>
        </p:nvSpPr>
        <p:spPr>
          <a:xfrm>
            <a:off x="5496550" y="2383550"/>
            <a:ext cx="6695400" cy="1694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s-ES" sz="2500" b="1" dirty="0" smtClean="0">
                <a:solidFill>
                  <a:srgbClr val="6E152E"/>
                </a:solidFill>
                <a:latin typeface="Montserrat SemiBold"/>
                <a:ea typeface="Montserrat SemiBold"/>
                <a:cs typeface="Montserrat SemiBold"/>
                <a:sym typeface="Montserrat SemiBold"/>
              </a:rPr>
              <a:t>Procedimiento de recurso de revisión</a:t>
            </a:r>
            <a:endParaRPr sz="2500" b="1" dirty="0">
              <a:solidFill>
                <a:srgbClr val="6E152E"/>
              </a:solidFill>
              <a:latin typeface="Montserrat SemiBold"/>
              <a:ea typeface="Montserrat SemiBold"/>
              <a:cs typeface="Montserrat SemiBold"/>
              <a:sym typeface="Montserrat SemiBold"/>
            </a:endParaRPr>
          </a:p>
          <a:p>
            <a:pPr marL="0" lvl="0" indent="0" algn="ctr" rtl="0">
              <a:lnSpc>
                <a:spcPct val="90000"/>
              </a:lnSpc>
              <a:spcBef>
                <a:spcPts val="0"/>
              </a:spcBef>
              <a:spcAft>
                <a:spcPts val="0"/>
              </a:spcAft>
              <a:buNone/>
            </a:pPr>
            <a:endParaRPr sz="2500" b="1" dirty="0">
              <a:solidFill>
                <a:srgbClr val="6E152E"/>
              </a:solidFill>
              <a:latin typeface="Montserrat SemiBold"/>
              <a:ea typeface="Montserrat SemiBold"/>
              <a:cs typeface="Montserrat SemiBold"/>
              <a:sym typeface="Montserrat SemiBold"/>
            </a:endParaRPr>
          </a:p>
        </p:txBody>
      </p:sp>
      <p:sp>
        <p:nvSpPr>
          <p:cNvPr id="4" name="Google Shape;128;p3"/>
          <p:cNvSpPr txBox="1"/>
          <p:nvPr/>
        </p:nvSpPr>
        <p:spPr>
          <a:xfrm>
            <a:off x="11127443" y="6488700"/>
            <a:ext cx="866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200" dirty="0">
                <a:solidFill>
                  <a:srgbClr val="000000"/>
                </a:solidFill>
                <a:latin typeface="Montserrat"/>
                <a:ea typeface="Montserrat"/>
                <a:cs typeface="Montserrat"/>
                <a:sym typeface="Montserrat"/>
              </a:rPr>
              <a:t>Página </a:t>
            </a:r>
            <a:r>
              <a:rPr lang="es-MX" sz="1200" dirty="0" smtClean="0">
                <a:solidFill>
                  <a:srgbClr val="000000"/>
                </a:solidFill>
                <a:latin typeface="Montserrat"/>
                <a:ea typeface="Montserrat"/>
                <a:cs typeface="Montserrat"/>
                <a:sym typeface="Montserrat"/>
              </a:rPr>
              <a:t>8</a:t>
            </a:r>
            <a:endParaRPr sz="1200" dirty="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2861</Words>
  <Application>Microsoft Office PowerPoint</Application>
  <PresentationFormat>Panorámica</PresentationFormat>
  <Paragraphs>312</Paragraphs>
  <Slides>26</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Montserrat SemiBold</vt:lpstr>
      <vt:lpstr>Arial</vt:lpstr>
      <vt:lpstr>Montserrat</vt:lpstr>
      <vt:lpstr>Calibri</vt:lpstr>
      <vt:lpstr>Montserrat Medium</vt:lpstr>
      <vt:lpstr>Monserrate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García Leal, Fermín Hildebrando</cp:lastModifiedBy>
  <cp:revision>69</cp:revision>
  <dcterms:created xsi:type="dcterms:W3CDTF">2018-12-04T03:27:02Z</dcterms:created>
  <dcterms:modified xsi:type="dcterms:W3CDTF">2023-04-10T15:16:34Z</dcterms:modified>
</cp:coreProperties>
</file>