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8FDBE-3CC9-4EAB-B3F2-3B676E933F86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0CF7A-6869-47B3-889D-5306A7E3D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20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91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07eed4896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07eed4896_0_1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1e07eed4896_0_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90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07eed4896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07eed4896_0_1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1e07eed4896_0_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927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07eed4896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07eed4896_0_1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1e07eed4896_0_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38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07eed4896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07eed4896_0_1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1e07eed4896_0_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177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2" name="Google Shape;49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99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26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9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82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831850" y="784707"/>
            <a:ext cx="10521951" cy="1806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E152E"/>
              </a:buClr>
              <a:buSzPts val="4400"/>
              <a:buFont typeface="Montserrat SemiBold"/>
              <a:buNone/>
              <a:defRPr sz="4400" b="1" i="0" u="none" strike="noStrike" cap="none">
                <a:solidFill>
                  <a:srgbClr val="6E152E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831851" y="2956561"/>
            <a:ext cx="10515600" cy="2208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919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>
            <a:off x="1088397" y="3148034"/>
            <a:ext cx="10126721" cy="56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C9A2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DEC9A2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954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title"/>
          </p:nvPr>
        </p:nvSpPr>
        <p:spPr>
          <a:xfrm>
            <a:off x="363220" y="2013745"/>
            <a:ext cx="1146556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C9A2"/>
              </a:buClr>
              <a:buSzPts val="4400"/>
              <a:buFont typeface="Montserrat SemiBold"/>
              <a:buNone/>
              <a:defRPr sz="4400" b="0" i="0" u="none" strike="noStrike" cap="none">
                <a:solidFill>
                  <a:srgbClr val="DEC9A2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body" idx="1"/>
          </p:nvPr>
        </p:nvSpPr>
        <p:spPr>
          <a:xfrm>
            <a:off x="363220" y="3518693"/>
            <a:ext cx="11465560" cy="113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40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3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6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7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18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51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88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94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39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CF56-166C-46AB-B29E-3298D88DCDB7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B829-B9D4-4A9E-A50E-CF8B705A54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89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www.dof.gob.mx/nota_detalle.php?codigo=5671860&amp;fecha=18/11/2022#gsc.tab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of.gob.mx/nota_detalle.php?codigo=5433280&amp;fecha=15/04/2016#gsc.tab=0" TargetMode="External"/><Relationship Id="rId5" Type="http://schemas.openxmlformats.org/officeDocument/2006/relationships/hyperlink" Target="https://www.diputados.gob.mx/LeyesBiblio/pdf/LFTAIP_200521.pdf" TargetMode="External"/><Relationship Id="rId4" Type="http://schemas.openxmlformats.org/officeDocument/2006/relationships/hyperlink" Target="https://www.diputados.gob.mx/LeyesBiblio/pdf/LGTAIP_20052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grethel.pilgram@funcionpublica.gob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9261" y="4966255"/>
            <a:ext cx="0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7196" y="5564065"/>
            <a:ext cx="5925318" cy="113792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419814" y="2713084"/>
            <a:ext cx="11465400" cy="13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dirty="0" smtClean="0">
                <a:solidFill>
                  <a:srgbClr val="EFEFE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Causales de reserva</a:t>
            </a:r>
            <a:endParaRPr sz="4400" dirty="0">
              <a:solidFill>
                <a:srgbClr val="EFEFE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" name="Google Shape;108;p1"/>
          <p:cNvSpPr txBox="1"/>
          <p:nvPr/>
        </p:nvSpPr>
        <p:spPr>
          <a:xfrm>
            <a:off x="626537" y="3395434"/>
            <a:ext cx="11465400" cy="13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dirty="0" smtClean="0">
                <a:solidFill>
                  <a:srgbClr val="EFEFE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Vinculación con elementos de los Lineamientos Generales</a:t>
            </a:r>
            <a:endParaRPr sz="4400" dirty="0">
              <a:solidFill>
                <a:srgbClr val="EFEFE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840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g1e07eed4896_0_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7336" y="189372"/>
            <a:ext cx="3626506" cy="719236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g1e07eed4896_0_179"/>
          <p:cNvSpPr/>
          <p:nvPr/>
        </p:nvSpPr>
        <p:spPr>
          <a:xfrm>
            <a:off x="374150" y="232475"/>
            <a:ext cx="7919700" cy="852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b="1" dirty="0" smtClean="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rPr>
              <a:t>Consideraciones previas</a:t>
            </a:r>
            <a:endParaRPr sz="2000" b="0" i="0" u="none" strike="noStrike" cap="none" dirty="0">
              <a:solidFill>
                <a:srgbClr val="4040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" name="Google Shape;128;p3"/>
          <p:cNvSpPr txBox="1"/>
          <p:nvPr/>
        </p:nvSpPr>
        <p:spPr>
          <a:xfrm>
            <a:off x="11036968" y="6488700"/>
            <a:ext cx="956875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Página </a:t>
            </a:r>
            <a:r>
              <a:rPr lang="es-MX" sz="1200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12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260;g1e07eed4896_0_179"/>
          <p:cNvSpPr/>
          <p:nvPr/>
        </p:nvSpPr>
        <p:spPr>
          <a:xfrm>
            <a:off x="415474" y="1293223"/>
            <a:ext cx="11099931" cy="439583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La información reservada es aquella que,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de manera restrictiva, limitada y excepcional, se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determinó,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mediante la aplicación de una prueba de daño, mantener temporalmente fuera del alcance del derecho de acceso a la información por razones de interés público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y/o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seguridad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nacional, debido a que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su divulgación pone en riesgo o puede lesionar un interés jurídicamente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protegido. </a:t>
            </a:r>
          </a:p>
          <a:p>
            <a:pPr lvl="0" algn="just">
              <a:buClr>
                <a:srgbClr val="000000"/>
              </a:buClr>
              <a:buSzPts val="1800"/>
            </a:pPr>
            <a:endParaRPr lang="es-ES" sz="1600" dirty="0" smtClean="0">
              <a:solidFill>
                <a:srgbClr val="404040"/>
              </a:solidFill>
              <a:latin typeface="Montserrat" panose="00000500000000000000" pitchFamily="2" charset="0"/>
              <a:ea typeface="Montserrat Medium"/>
              <a:cs typeface="Montserrat Medium"/>
              <a:sym typeface="Montserrat Medium"/>
            </a:endParaRPr>
          </a:p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La prueba de daño prevista en el artículo 104 de la Ley General de Transparencia y Acceso a la Información Pública,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es el ejercicio de ponderación  basado en la argumentación fundada y motivada que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deberán realizar los titulares de las unidades administrativas en todo momento, caso por caso, y por cada una de las causales de reserva que invoque, acreditando a su vez los elementos que exige el Lineamiento que corresponda. </a:t>
            </a:r>
          </a:p>
          <a:p>
            <a:pPr lvl="0" algn="just">
              <a:buClr>
                <a:srgbClr val="000000"/>
              </a:buClr>
              <a:buSzPts val="1800"/>
            </a:pPr>
            <a:endParaRPr lang="es-ES" sz="1600" dirty="0" smtClean="0">
              <a:solidFill>
                <a:srgbClr val="404040"/>
              </a:solidFill>
              <a:latin typeface="Montserrat" panose="00000500000000000000" pitchFamily="2" charset="0"/>
              <a:ea typeface="Montserrat Medium"/>
              <a:cs typeface="Montserrat Medium"/>
              <a:sym typeface="Montserrat Medium"/>
            </a:endParaRPr>
          </a:p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A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través de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la prueba de daño se deberá </a:t>
            </a:r>
            <a:r>
              <a:rPr lang="es-ES" sz="1600" dirty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demostrar que el daño o perjuicio reservado, resulta mayor que el interés de conocer </a:t>
            </a: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ésta. </a:t>
            </a:r>
          </a:p>
          <a:p>
            <a:pPr lvl="0" algn="just">
              <a:buClr>
                <a:srgbClr val="000000"/>
              </a:buClr>
              <a:buSzPts val="1800"/>
            </a:pPr>
            <a:endParaRPr lang="es-ES" sz="1600" dirty="0" smtClean="0">
              <a:solidFill>
                <a:srgbClr val="404040"/>
              </a:solidFill>
              <a:latin typeface="Montserrat" panose="00000500000000000000" pitchFamily="2" charset="0"/>
              <a:ea typeface="Montserrat Medium"/>
              <a:cs typeface="Montserrat Medium"/>
              <a:sym typeface="Montserrat Medium"/>
            </a:endParaRPr>
          </a:p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En ese sentido, a continuación se presenta una relación de las causales de reservas previstas en las leyes y el Lineamiento vinculado que establece los elementos a acreditarse.</a:t>
            </a:r>
          </a:p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endParaRPr lang="es-ES" sz="1600" dirty="0" smtClean="0">
              <a:solidFill>
                <a:srgbClr val="404040"/>
              </a:solidFill>
              <a:latin typeface="Montserrat" panose="00000500000000000000" pitchFamily="2" charset="0"/>
              <a:ea typeface="Montserrat Medium"/>
              <a:cs typeface="Montserrat Medium"/>
              <a:sym typeface="Montserrat Medium"/>
            </a:endParaRPr>
          </a:p>
          <a:p>
            <a:pPr marL="342900" lvl="0" indent="-342900" algn="just"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Montserrat" panose="00000500000000000000" pitchFamily="2" charset="0"/>
                <a:ea typeface="Montserrat Medium"/>
                <a:cs typeface="Montserrat Medium"/>
                <a:sym typeface="Montserrat Medium"/>
              </a:rPr>
              <a:t>Este es un documento de trabajo orientativo, de forma que cada asunto se deberá de atender de acuerdo a sus particularidades. </a:t>
            </a:r>
          </a:p>
        </p:txBody>
      </p:sp>
    </p:spTree>
    <p:extLst>
      <p:ext uri="{BB962C8B-B14F-4D97-AF65-F5344CB8AC3E}">
        <p14:creationId xmlns:p14="http://schemas.microsoft.com/office/powerpoint/2010/main" val="2320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g1e07eed4896_0_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7336" y="189372"/>
            <a:ext cx="3626506" cy="719236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g1e07eed4896_0_179"/>
          <p:cNvSpPr/>
          <p:nvPr/>
        </p:nvSpPr>
        <p:spPr>
          <a:xfrm>
            <a:off x="374150" y="232475"/>
            <a:ext cx="7919700" cy="852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b="1" dirty="0" smtClean="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rPr>
              <a:t>Relación causal de reserva y Lineamiento 	</a:t>
            </a:r>
            <a:endParaRPr sz="2000" b="0" i="0" u="none" strike="noStrike" cap="none" dirty="0">
              <a:solidFill>
                <a:srgbClr val="4040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27896"/>
              </p:ext>
            </p:extLst>
          </p:nvPr>
        </p:nvGraphicFramePr>
        <p:xfrm>
          <a:off x="802956" y="908608"/>
          <a:ext cx="10908144" cy="4683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2389">
                  <a:extLst>
                    <a:ext uri="{9D8B030D-6E8A-4147-A177-3AD203B41FA5}">
                      <a16:colId xmlns:a16="http://schemas.microsoft.com/office/drawing/2014/main" val="841729190"/>
                    </a:ext>
                  </a:extLst>
                </a:gridCol>
                <a:gridCol w="3059707">
                  <a:extLst>
                    <a:ext uri="{9D8B030D-6E8A-4147-A177-3AD203B41FA5}">
                      <a16:colId xmlns:a16="http://schemas.microsoft.com/office/drawing/2014/main" val="1482122951"/>
                    </a:ext>
                  </a:extLst>
                </a:gridCol>
                <a:gridCol w="3636048">
                  <a:extLst>
                    <a:ext uri="{9D8B030D-6E8A-4147-A177-3AD203B41FA5}">
                      <a16:colId xmlns:a16="http://schemas.microsoft.com/office/drawing/2014/main" val="261758791"/>
                    </a:ext>
                  </a:extLst>
                </a:gridCol>
              </a:tblGrid>
              <a:tr h="3143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dirty="0" smtClean="0">
                          <a:solidFill>
                            <a:schemeClr val="bg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Información</a:t>
                      </a:r>
                      <a:r>
                        <a:rPr lang="es-ES" sz="1000" b="1" baseline="0" dirty="0" smtClean="0">
                          <a:solidFill>
                            <a:schemeClr val="bg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reservada</a:t>
                      </a:r>
                      <a:endParaRPr lang="es-ES" sz="1000" b="1" i="0" u="none" strike="noStrike" cap="none" dirty="0" smtClean="0">
                        <a:solidFill>
                          <a:schemeClr val="bg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>
                    <a:solidFill>
                      <a:srgbClr val="0A3C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96035"/>
                  </a:ext>
                </a:extLst>
              </a:tr>
              <a:tr h="339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Causal</a:t>
                      </a:r>
                      <a:r>
                        <a:rPr lang="es-ES" sz="1000" b="1" baseline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es-ES" sz="1000" b="1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de 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reserva</a:t>
                      </a:r>
                      <a:endParaRPr lang="es-MX" sz="1000" b="1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Montserrat"/>
                          <a:cs typeface="Montserrat"/>
                          <a:sym typeface="Montserrat"/>
                        </a:rPr>
                        <a:t>Fundamento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latin typeface="Montserrat" panose="00000500000000000000" pitchFamily="2" charset="0"/>
                        </a:rPr>
                        <a:t>Lineamientos</a:t>
                      </a:r>
                      <a:r>
                        <a:rPr lang="es-ES" sz="1000" b="1" baseline="0" dirty="0" smtClean="0">
                          <a:latin typeface="Montserrat" panose="00000500000000000000" pitchFamily="2" charset="0"/>
                        </a:rPr>
                        <a:t> Generales</a:t>
                      </a:r>
                      <a:endParaRPr lang="es-MX" sz="1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31246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Comprometa la seguridad nacional, la seguridad pública o la defensa nacional y cuente con un propósito genuino y un efecto demostrable.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113, fracción I, de la LGTAIP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Décimo Séptimo, Décimo Octavo,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Décimo Noveno,  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021363"/>
                  </a:ext>
                </a:extLst>
              </a:tr>
              <a:tr h="3835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Pueda menoscabar la conducción de las negociaciones y relaciones internacionales.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113, fracción II de la LGTAIP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Vigésimo</a:t>
                      </a:r>
                      <a:endParaRPr lang="es-MX" sz="10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59009"/>
                  </a:ext>
                </a:extLst>
              </a:tr>
              <a:tr h="9736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Se entregue al Estado mexicano expresamente con ese carácter o el de confidencial por otro u otros sujetos de derecho internacional, excepto cuando se trate de violaciones graves de derechos humanos o delitos de lesa humanidad de conformidad con el derecho internacional.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113, fracción III de la LGTAIP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Vigésimo Primero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  <a:p>
                      <a:endParaRPr lang="es-MX" sz="10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6686"/>
                  </a:ext>
                </a:extLst>
              </a:tr>
              <a:tr h="15616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Pueda afectar la efectividad de las medidas adoptadas en relación con las políticas en materia monetaria, cambiaria o del sistema financiero del país; pueda poner en riesgo la estabilidad de las instituciones financieras susceptibles de ser consideradas de riesgo sistémico o del sistema financiero del país, pueda comprometer la seguridad en la provisión de moneda nacional al país, o pueda incrementar el costo de operaciones financieras que realicen los sujetos obligados del sector público federal.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113, fracción IV de la LGTAIP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Vigésimo Segundo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32991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Pueda poner en riesgo la vida, seguridad o salud de una persona física;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MX" sz="10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1000" baseline="0" dirty="0" smtClean="0">
                          <a:latin typeface="Montserrat" panose="00000500000000000000" pitchFamily="2" charset="0"/>
                        </a:rPr>
                        <a:t> 113, fracción V de la LGTAIP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latin typeface="Montserrat" panose="00000500000000000000" pitchFamily="2" charset="0"/>
                        </a:rPr>
                        <a:t>Vigésimo Tercero</a:t>
                      </a:r>
                      <a:endParaRPr lang="es-MX" sz="10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393300"/>
                  </a:ext>
                </a:extLst>
              </a:tr>
            </a:tbl>
          </a:graphicData>
        </a:graphic>
      </p:graphicFrame>
      <p:sp>
        <p:nvSpPr>
          <p:cNvPr id="6" name="Google Shape;128;p3"/>
          <p:cNvSpPr txBox="1"/>
          <p:nvPr/>
        </p:nvSpPr>
        <p:spPr>
          <a:xfrm>
            <a:off x="11036968" y="6488700"/>
            <a:ext cx="956875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Página 2</a:t>
            </a:r>
            <a:endParaRPr sz="12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4150" y="6119723"/>
            <a:ext cx="8963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Montserrat" panose="00000500000000000000" pitchFamily="2" charset="0"/>
              </a:rPr>
              <a:t>Ley General de Transparencia y Acceso a la Información Pública (LGTAIP)</a:t>
            </a:r>
          </a:p>
          <a:p>
            <a:r>
              <a:rPr lang="es-ES" sz="800" dirty="0" smtClean="0">
                <a:latin typeface="Montserrat" panose="00000500000000000000" pitchFamily="2" charset="0"/>
              </a:rPr>
              <a:t>Lineamientos Generales en Materia de Clasificación y Desclasificación de Información, así como para la elaboración de versiones públicas (Lineamientos Generales)</a:t>
            </a:r>
            <a:endParaRPr lang="es-MX" sz="8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g1e07eed4896_0_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7336" y="189372"/>
            <a:ext cx="3626506" cy="7192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49567"/>
              </p:ext>
            </p:extLst>
          </p:nvPr>
        </p:nvGraphicFramePr>
        <p:xfrm>
          <a:off x="802956" y="908608"/>
          <a:ext cx="10908144" cy="4629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6135">
                  <a:extLst>
                    <a:ext uri="{9D8B030D-6E8A-4147-A177-3AD203B41FA5}">
                      <a16:colId xmlns:a16="http://schemas.microsoft.com/office/drawing/2014/main" val="841729190"/>
                    </a:ext>
                  </a:extLst>
                </a:gridCol>
                <a:gridCol w="3225961">
                  <a:extLst>
                    <a:ext uri="{9D8B030D-6E8A-4147-A177-3AD203B41FA5}">
                      <a16:colId xmlns:a16="http://schemas.microsoft.com/office/drawing/2014/main" val="1482122951"/>
                    </a:ext>
                  </a:extLst>
                </a:gridCol>
                <a:gridCol w="3636048">
                  <a:extLst>
                    <a:ext uri="{9D8B030D-6E8A-4147-A177-3AD203B41FA5}">
                      <a16:colId xmlns:a16="http://schemas.microsoft.com/office/drawing/2014/main" val="261758791"/>
                    </a:ext>
                  </a:extLst>
                </a:gridCol>
              </a:tblGrid>
              <a:tr h="3143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dirty="0" smtClean="0">
                          <a:solidFill>
                            <a:schemeClr val="bg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Información</a:t>
                      </a:r>
                      <a:r>
                        <a:rPr lang="es-ES" sz="1000" b="1" baseline="0" dirty="0" smtClean="0">
                          <a:solidFill>
                            <a:schemeClr val="bg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reservada</a:t>
                      </a:r>
                      <a:endParaRPr lang="es-ES" sz="1000" b="1" i="0" u="none" strike="noStrike" cap="none" dirty="0" smtClean="0">
                        <a:solidFill>
                          <a:schemeClr val="bg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>
                    <a:solidFill>
                      <a:srgbClr val="0A3C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96035"/>
                  </a:ext>
                </a:extLst>
              </a:tr>
              <a:tr h="339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Causal de reserva</a:t>
                      </a:r>
                      <a:endParaRPr lang="es-MX" sz="1000" b="1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Montserrat"/>
                          <a:cs typeface="Montserrat"/>
                          <a:sym typeface="Montserrat"/>
                        </a:rPr>
                        <a:t>Fundamento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latin typeface="Montserrat" panose="00000500000000000000" pitchFamily="2" charset="0"/>
                        </a:rPr>
                        <a:t>Lineamientos</a:t>
                      </a:r>
                      <a:r>
                        <a:rPr lang="es-ES" sz="1000" b="1" baseline="0" dirty="0" smtClean="0">
                          <a:latin typeface="Montserrat" panose="00000500000000000000" pitchFamily="2" charset="0"/>
                        </a:rPr>
                        <a:t> Generales</a:t>
                      </a:r>
                      <a:endParaRPr lang="es-MX" sz="1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31246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Obstruya las actividades de verificación, inspección y auditoría relativas al cumplimiento de las leyes o afecte la recaudación de contribuciones.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VI,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Vigésimo Cuarto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y Vigésimo Quinto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021363"/>
                  </a:ext>
                </a:extLst>
              </a:tr>
              <a:tr h="3835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Obstruya la prevención o persecución de los delitos;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VII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Vigésimo Sexto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59009"/>
                  </a:ext>
                </a:extLst>
              </a:tr>
              <a:tr h="6536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La que contenga las opiniones, recomendaciones o puntos de vista que formen parte del proceso deliberativo de los servidores públicos, hasta en tanto no sea adoptada la decisión definitiva, la cual deberá estar documentada.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VIII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Vigésimo Séptimo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endParaRPr lang="es-MX" sz="9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6686"/>
                  </a:ext>
                </a:extLst>
              </a:tr>
              <a:tr h="4281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Obstruya los procedimientos para fincar responsabilidad a los Servidores Públicos, en tanto no se haya dictado la resolución administrativa.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IX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Vigésimo Octavo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32991"/>
                  </a:ext>
                </a:extLst>
              </a:tr>
              <a:tr h="2300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Afecte los derechos del debido proceso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X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Vigésimo Noveno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393300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Vulnere la conducción de los Expedientes judiciales o de los procedimientos administrativos seguidos en forma de juicio, en tanto no hayan causado estado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XI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Trigésimo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09143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Se encuentre contenida dentro de las investigaciones de hechos que la ley señale como delitos y se tramiten ante el Ministerio Público.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XII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Trigésimo Primero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455304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Las que por disposición expresa de una ley tengan tal carácter, siempre que sean acordes con las bases, principios y disposiciones establecidos en esta Ley y no la contravengan; así como las previstas en tratados internacionales.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Artículo</a:t>
                      </a:r>
                      <a:r>
                        <a:rPr lang="es-ES" sz="900" baseline="0" dirty="0" smtClean="0">
                          <a:latin typeface="Montserrat" panose="00000500000000000000" pitchFamily="2" charset="0"/>
                        </a:rPr>
                        <a:t> 113, fracción XIII de la LGTAIP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Montserrat" panose="00000500000000000000" pitchFamily="2" charset="0"/>
                        </a:rPr>
                        <a:t>Trigésimo Segundo</a:t>
                      </a:r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  <a:p>
                      <a:endParaRPr lang="es-MX" sz="9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631881"/>
                  </a:ext>
                </a:extLst>
              </a:tr>
            </a:tbl>
          </a:graphicData>
        </a:graphic>
      </p:graphicFrame>
      <p:sp>
        <p:nvSpPr>
          <p:cNvPr id="6" name="Google Shape;128;p3"/>
          <p:cNvSpPr txBox="1"/>
          <p:nvPr/>
        </p:nvSpPr>
        <p:spPr>
          <a:xfrm>
            <a:off x="11036968" y="6488700"/>
            <a:ext cx="956875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Página </a:t>
            </a:r>
            <a:r>
              <a:rPr lang="es-MX" sz="1200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12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4150" y="6113355"/>
            <a:ext cx="8963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Montserrat" panose="00000500000000000000" pitchFamily="2" charset="0"/>
              </a:rPr>
              <a:t>Ley General de Transparencia y Acceso a la Información Pública (LGTAIP)</a:t>
            </a:r>
          </a:p>
          <a:p>
            <a:r>
              <a:rPr lang="es-ES" sz="800" dirty="0" smtClean="0">
                <a:latin typeface="Montserrat" panose="00000500000000000000" pitchFamily="2" charset="0"/>
              </a:rPr>
              <a:t>Lineamientos Generales en Materia de Clasificación y Desclasificación de Información, así como para la elaboración de versiones públicas (Lineamientos Generales)</a:t>
            </a:r>
            <a:endParaRPr lang="es-MX" sz="800" dirty="0">
              <a:latin typeface="Montserrat" panose="00000500000000000000" pitchFamily="2" charset="0"/>
            </a:endParaRPr>
          </a:p>
        </p:txBody>
      </p:sp>
      <p:sp>
        <p:nvSpPr>
          <p:cNvPr id="9" name="Google Shape;260;g1e07eed4896_0_179"/>
          <p:cNvSpPr/>
          <p:nvPr/>
        </p:nvSpPr>
        <p:spPr>
          <a:xfrm>
            <a:off x="255663" y="103206"/>
            <a:ext cx="7919700" cy="852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b="1" dirty="0" smtClean="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rPr>
              <a:t>Relación causal de reserva y Lineamiento 	</a:t>
            </a:r>
            <a:endParaRPr sz="2000" b="0" i="0" u="none" strike="noStrike" cap="none" dirty="0">
              <a:solidFill>
                <a:srgbClr val="4040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726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g1e07eed4896_0_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7336" y="189372"/>
            <a:ext cx="3626506" cy="7192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8;p3"/>
          <p:cNvSpPr txBox="1"/>
          <p:nvPr/>
        </p:nvSpPr>
        <p:spPr>
          <a:xfrm>
            <a:off x="11036968" y="6488700"/>
            <a:ext cx="956875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Página </a:t>
            </a:r>
            <a:r>
              <a:rPr lang="es-MX" sz="1200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12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260;g1e07eed4896_0_179"/>
          <p:cNvSpPr/>
          <p:nvPr/>
        </p:nvSpPr>
        <p:spPr>
          <a:xfrm>
            <a:off x="374150" y="122840"/>
            <a:ext cx="7919700" cy="852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b="1" dirty="0" smtClean="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rPr>
              <a:t>Marco normativo aplicable</a:t>
            </a:r>
            <a:endParaRPr sz="2000" b="0" i="0" u="none" strike="noStrike" cap="none" dirty="0">
              <a:solidFill>
                <a:srgbClr val="4040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19390"/>
              </p:ext>
            </p:extLst>
          </p:nvPr>
        </p:nvGraphicFramePr>
        <p:xfrm>
          <a:off x="570765" y="1166500"/>
          <a:ext cx="10908144" cy="4034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2389">
                  <a:extLst>
                    <a:ext uri="{9D8B030D-6E8A-4147-A177-3AD203B41FA5}">
                      <a16:colId xmlns:a16="http://schemas.microsoft.com/office/drawing/2014/main" val="841729190"/>
                    </a:ext>
                  </a:extLst>
                </a:gridCol>
                <a:gridCol w="3059707">
                  <a:extLst>
                    <a:ext uri="{9D8B030D-6E8A-4147-A177-3AD203B41FA5}">
                      <a16:colId xmlns:a16="http://schemas.microsoft.com/office/drawing/2014/main" val="1482122951"/>
                    </a:ext>
                  </a:extLst>
                </a:gridCol>
                <a:gridCol w="3636048">
                  <a:extLst>
                    <a:ext uri="{9D8B030D-6E8A-4147-A177-3AD203B41FA5}">
                      <a16:colId xmlns:a16="http://schemas.microsoft.com/office/drawing/2014/main" val="261758791"/>
                    </a:ext>
                  </a:extLst>
                </a:gridCol>
              </a:tblGrid>
              <a:tr h="3143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ES" sz="1600" b="1" i="0" u="none" strike="noStrike" cap="none" dirty="0" smtClean="0">
                        <a:solidFill>
                          <a:schemeClr val="bg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>
                    <a:solidFill>
                      <a:srgbClr val="0A3C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E30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96035"/>
                  </a:ext>
                </a:extLst>
              </a:tr>
              <a:tr h="339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Nombre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sym typeface="Montserrat"/>
                        </a:rPr>
                        <a:t>Fecha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sym typeface="Montserrat"/>
                        </a:rPr>
                        <a:t> de publicación en el Diario Oficial de la Federación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Montserrat" panose="00000500000000000000" pitchFamily="2" charset="0"/>
                        </a:rPr>
                        <a:t>Disponible</a:t>
                      </a:r>
                      <a:endParaRPr lang="es-MX" sz="14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31246"/>
                  </a:ext>
                </a:extLst>
              </a:tr>
              <a:tr h="531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Ley General de Transparencia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 y Acceso a la Información Pública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Última modificación publicada</a:t>
                      </a:r>
                      <a:r>
                        <a:rPr lang="es-ES" sz="1400" baseline="0" dirty="0" smtClean="0">
                          <a:latin typeface="Montserrat" panose="00000500000000000000" pitchFamily="2" charset="0"/>
                        </a:rPr>
                        <a:t> el 20 de mayo de 2021</a:t>
                      </a:r>
                      <a:endParaRPr lang="es-MX" sz="14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Montserrat" panose="00000500000000000000" pitchFamily="2" charset="0"/>
                          <a:hlinkClick r:id="rId4"/>
                        </a:rPr>
                        <a:t>https://www.diputados.gob.mx/LeyesBiblio/pdf/LGTAIP_200521.pdf</a:t>
                      </a: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 </a:t>
                      </a:r>
                      <a:endParaRPr lang="es-MX" sz="14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021363"/>
                  </a:ext>
                </a:extLst>
              </a:tr>
              <a:tr h="3835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Ley Federal de Transparencia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 y Acceso a la Información Pública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Última modificación publicada</a:t>
                      </a:r>
                      <a:r>
                        <a:rPr lang="es-ES" sz="1400" baseline="0" dirty="0" smtClean="0">
                          <a:latin typeface="Montserrat" panose="00000500000000000000" pitchFamily="2" charset="0"/>
                        </a:rPr>
                        <a:t> el 20 de mayo de 2021</a:t>
                      </a:r>
                      <a:endParaRPr lang="es-MX" sz="14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Montserrat" panose="00000500000000000000" pitchFamily="2" charset="0"/>
                          <a:hlinkClick r:id="rId5"/>
                        </a:rPr>
                        <a:t>https://www.diputados.gob.mx/LeyesBiblio/pdf/LFTAIP_200521.pdf</a:t>
                      </a: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 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59009"/>
                  </a:ext>
                </a:extLst>
              </a:tr>
              <a:tr h="9736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Lineamientos generales en materia de clasificación y desclasificación de la información, así como para la elaboración de versiones públicas.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15</a:t>
                      </a:r>
                      <a:r>
                        <a:rPr lang="es-ES" sz="1400" baseline="0" dirty="0" smtClean="0">
                          <a:latin typeface="Montserrat" panose="00000500000000000000" pitchFamily="2" charset="0"/>
                        </a:rPr>
                        <a:t> de abril de 2016</a:t>
                      </a:r>
                      <a:endParaRPr lang="es-MX" sz="14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  <a:hlinkClick r:id="rId6"/>
                        </a:rPr>
                        <a:t>https://www.dof.gob.mx/nota_detalle.php?codigo=5433280&amp;fecha=15/04/2016#gsc.tab=0</a:t>
                      </a:r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 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6686"/>
                  </a:ext>
                </a:extLst>
              </a:tr>
              <a:tr h="9736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Acuerdo que reforma diversos artículos a los Lineamientos Generales en materia de Clasificación y Desclasificación de la Información, así como para la Elaboración de Versiones Públicas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Montserrat" panose="00000500000000000000" pitchFamily="2" charset="0"/>
                        </a:rPr>
                        <a:t>18 de noviembre de 2022</a:t>
                      </a:r>
                      <a:endParaRPr lang="es-MX" sz="1400" dirty="0" smtClean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  <a:hlinkClick r:id="rId7"/>
                        </a:rPr>
                        <a:t>https://www.dof.gob.mx/nota_detalle.php?codigo=5671860&amp;fecha=18/11/2022#gsc.tab=0</a:t>
                      </a:r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 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756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6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" name="Google Shape;49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0154" y="5222715"/>
            <a:ext cx="5011693" cy="962465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Google Shape;496;p11"/>
          <p:cNvSpPr txBox="1"/>
          <p:nvPr/>
        </p:nvSpPr>
        <p:spPr>
          <a:xfrm>
            <a:off x="1114322" y="3148047"/>
            <a:ext cx="101268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7" name="Google Shape;497;p11"/>
          <p:cNvSpPr txBox="1"/>
          <p:nvPr/>
        </p:nvSpPr>
        <p:spPr>
          <a:xfrm>
            <a:off x="7294500" y="6176986"/>
            <a:ext cx="511608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1" dirty="0" smtClean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Fecha de actualización 25 de mayo de 2023</a:t>
            </a:r>
            <a:endParaRPr sz="1600" dirty="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497;p11"/>
          <p:cNvSpPr txBox="1"/>
          <p:nvPr/>
        </p:nvSpPr>
        <p:spPr>
          <a:xfrm>
            <a:off x="248400" y="4205425"/>
            <a:ext cx="70461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Grethel Pilgram Santos </a:t>
            </a:r>
            <a:endParaRPr sz="1600" b="1" dirty="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Directora General de Transparencia y Gobierno Abierto</a:t>
            </a:r>
            <a:endParaRPr sz="1600" dirty="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Correo: </a:t>
            </a:r>
            <a:r>
              <a:rPr lang="es-MX" sz="1600" dirty="0">
                <a:solidFill>
                  <a:srgbClr val="EFEFEF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grethel.pilgram@funcionpublica.gob.mx</a:t>
            </a:r>
            <a:endParaRPr sz="1600" dirty="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Teléfono: 55 2000 3000 Ext. </a:t>
            </a:r>
            <a:r>
              <a:rPr lang="es-MX" sz="1600" dirty="0" smtClean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1057</a:t>
            </a:r>
            <a:r>
              <a:rPr lang="es-MX" sz="1600" dirty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MX" sz="1600" dirty="0" smtClean="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y 1174</a:t>
            </a:r>
            <a:endParaRPr sz="1600" dirty="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953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995</Words>
  <Application>Microsoft Office PowerPoint</Application>
  <PresentationFormat>Panorámica</PresentationFormat>
  <Paragraphs>96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Medium</vt:lpstr>
      <vt:lpstr>Montserrat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Leal, Fermín Hildebrando</dc:creator>
  <cp:lastModifiedBy>Salinas Ruíz, Lizbeth Julieta</cp:lastModifiedBy>
  <cp:revision>17</cp:revision>
  <dcterms:created xsi:type="dcterms:W3CDTF">2023-05-25T02:21:23Z</dcterms:created>
  <dcterms:modified xsi:type="dcterms:W3CDTF">2023-11-29T23:22:05Z</dcterms:modified>
</cp:coreProperties>
</file>