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0" r:id="rId2"/>
    <p:sldId id="262" r:id="rId3"/>
    <p:sldId id="257" r:id="rId4"/>
    <p:sldId id="258" r:id="rId5"/>
    <p:sldId id="261" r:id="rId6"/>
    <p:sldId id="259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8FDBE-3CC9-4EAB-B3F2-3B676E933F86}" type="datetimeFigureOut">
              <a:rPr lang="es-MX" smtClean="0"/>
              <a:t>29/11/2023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A0CF7A-6869-47B3-889D-5306A7E3DF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5203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" name="Google Shape;103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98910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1e07eed4896_0_1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Google Shape;256;g1e07eed4896_0_17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g1e07eed4896_0_17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0901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1e07eed4896_0_1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Google Shape;256;g1e07eed4896_0_17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g1e07eed4896_0_17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99277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1e07eed4896_0_1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Google Shape;256;g1e07eed4896_0_17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g1e07eed4896_0_17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953821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1e07eed4896_0_1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6" name="Google Shape;256;g1e07eed4896_0_17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g1e07eed4896_0_17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117746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92" name="Google Shape;492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3" name="Google Shape;493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85995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CF56-166C-46AB-B29E-3298D88DCDB7}" type="datetimeFigureOut">
              <a:rPr lang="es-MX" smtClean="0"/>
              <a:t>29/11/2023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FB829-B9D4-4A9E-A50E-CF8B705A54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1261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CF56-166C-46AB-B29E-3298D88DCDB7}" type="datetimeFigureOut">
              <a:rPr lang="es-MX" smtClean="0"/>
              <a:t>29/11/2023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FB829-B9D4-4A9E-A50E-CF8B705A54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7969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CF56-166C-46AB-B29E-3298D88DCDB7}" type="datetimeFigureOut">
              <a:rPr lang="es-MX" smtClean="0"/>
              <a:t>29/11/2023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FB829-B9D4-4A9E-A50E-CF8B705A54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4825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cabezado de sección">
  <p:cSld name="1_Encabezado de sección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5"/>
          <p:cNvSpPr txBox="1">
            <a:spLocks noGrp="1"/>
          </p:cNvSpPr>
          <p:nvPr>
            <p:ph type="title"/>
          </p:nvPr>
        </p:nvSpPr>
        <p:spPr>
          <a:xfrm>
            <a:off x="831850" y="784707"/>
            <a:ext cx="10521951" cy="1806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6E152E"/>
              </a:buClr>
              <a:buSzPts val="4400"/>
              <a:buFont typeface="Montserrat SemiBold"/>
              <a:buNone/>
              <a:defRPr sz="4400" b="1" i="0" u="none" strike="noStrike" cap="none">
                <a:solidFill>
                  <a:srgbClr val="6E152E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7" name="Google Shape;27;p15"/>
          <p:cNvSpPr txBox="1">
            <a:spLocks noGrp="1"/>
          </p:cNvSpPr>
          <p:nvPr>
            <p:ph type="body" idx="1"/>
          </p:nvPr>
        </p:nvSpPr>
        <p:spPr>
          <a:xfrm>
            <a:off x="831851" y="2956561"/>
            <a:ext cx="10515600" cy="2208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15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5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5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899192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ntenido con título">
  <p:cSld name="1_Contenido con título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2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2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22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  <p:sp>
        <p:nvSpPr>
          <p:cNvPr id="76" name="Google Shape;76;p22"/>
          <p:cNvSpPr txBox="1">
            <a:spLocks noGrp="1"/>
          </p:cNvSpPr>
          <p:nvPr>
            <p:ph type="body" idx="1"/>
          </p:nvPr>
        </p:nvSpPr>
        <p:spPr>
          <a:xfrm>
            <a:off x="1088397" y="3148034"/>
            <a:ext cx="10126721" cy="5619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DEC9A2"/>
              </a:buClr>
              <a:buSzPts val="4000"/>
              <a:buFont typeface="Arial"/>
              <a:buNone/>
              <a:defRPr sz="4000" b="0" i="0" u="none" strike="noStrike" cap="none">
                <a:solidFill>
                  <a:srgbClr val="DEC9A2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229541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iapositiva de título">
  <p:cSld name="2_Diapositiva de título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3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3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3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‹Nº›</a:t>
            </a:fld>
            <a:endParaRPr/>
          </a:p>
        </p:txBody>
      </p:sp>
      <p:sp>
        <p:nvSpPr>
          <p:cNvPr id="17" name="Google Shape;17;p13"/>
          <p:cNvSpPr txBox="1">
            <a:spLocks noGrp="1"/>
          </p:cNvSpPr>
          <p:nvPr>
            <p:ph type="title"/>
          </p:nvPr>
        </p:nvSpPr>
        <p:spPr>
          <a:xfrm>
            <a:off x="363220" y="2013745"/>
            <a:ext cx="1146556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DEC9A2"/>
              </a:buClr>
              <a:buSzPts val="4400"/>
              <a:buFont typeface="Montserrat SemiBold"/>
              <a:buNone/>
              <a:defRPr sz="4400" b="0" i="0" u="none" strike="noStrike" cap="none">
                <a:solidFill>
                  <a:srgbClr val="DEC9A2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8" name="Google Shape;18;p13"/>
          <p:cNvSpPr txBox="1">
            <a:spLocks noGrp="1"/>
          </p:cNvSpPr>
          <p:nvPr>
            <p:ph type="body" idx="1"/>
          </p:nvPr>
        </p:nvSpPr>
        <p:spPr>
          <a:xfrm>
            <a:off x="363220" y="3518693"/>
            <a:ext cx="11465560" cy="11379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Montserrat SemiBold"/>
                <a:ea typeface="Montserrat SemiBold"/>
                <a:cs typeface="Montserrat SemiBold"/>
                <a:sym typeface="Montserrat SemiBold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3404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CF56-166C-46AB-B29E-3298D88DCDB7}" type="datetimeFigureOut">
              <a:rPr lang="es-MX" smtClean="0"/>
              <a:t>29/11/2023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FB829-B9D4-4A9E-A50E-CF8B705A54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9333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CF56-166C-46AB-B29E-3298D88DCDB7}" type="datetimeFigureOut">
              <a:rPr lang="es-MX" smtClean="0"/>
              <a:t>29/11/2023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FB829-B9D4-4A9E-A50E-CF8B705A54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562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CF56-166C-46AB-B29E-3298D88DCDB7}" type="datetimeFigureOut">
              <a:rPr lang="es-MX" smtClean="0"/>
              <a:t>29/11/2023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FB829-B9D4-4A9E-A50E-CF8B705A54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779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CF56-166C-46AB-B29E-3298D88DCDB7}" type="datetimeFigureOut">
              <a:rPr lang="es-MX" smtClean="0"/>
              <a:t>29/11/2023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FB829-B9D4-4A9E-A50E-CF8B705A54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8181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CF56-166C-46AB-B29E-3298D88DCDB7}" type="datetimeFigureOut">
              <a:rPr lang="es-MX" smtClean="0"/>
              <a:t>29/11/2023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FB829-B9D4-4A9E-A50E-CF8B705A54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1515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CF56-166C-46AB-B29E-3298D88DCDB7}" type="datetimeFigureOut">
              <a:rPr lang="es-MX" smtClean="0"/>
              <a:t>29/11/2023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FB829-B9D4-4A9E-A50E-CF8B705A54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9880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CF56-166C-46AB-B29E-3298D88DCDB7}" type="datetimeFigureOut">
              <a:rPr lang="es-MX" smtClean="0"/>
              <a:t>29/11/2023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FB829-B9D4-4A9E-A50E-CF8B705A54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9949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DCF56-166C-46AB-B29E-3298D88DCDB7}" type="datetimeFigureOut">
              <a:rPr lang="es-MX" smtClean="0"/>
              <a:t>29/11/2023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3FB829-B9D4-4A9E-A50E-CF8B705A54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1397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DCF56-166C-46AB-B29E-3298D88DCDB7}" type="datetimeFigureOut">
              <a:rPr lang="es-MX" smtClean="0"/>
              <a:t>29/11/2023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FB829-B9D4-4A9E-A50E-CF8B705A54D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9891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hyperlink" Target="https://www.dof.gob.mx/nota_detalle.php?codigo=5671860&amp;fecha=18/11/2022#gsc.tab=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of.gob.mx/nota_detalle.php?codigo=5433280&amp;fecha=15/04/2016#gsc.tab=0" TargetMode="External"/><Relationship Id="rId5" Type="http://schemas.openxmlformats.org/officeDocument/2006/relationships/hyperlink" Target="https://www.diputados.gob.mx/LeyesBiblio/pdf/LFTAIP_200521.pdf" TargetMode="External"/><Relationship Id="rId4" Type="http://schemas.openxmlformats.org/officeDocument/2006/relationships/hyperlink" Target="https://www.diputados.gob.mx/LeyesBiblio/pdf/LGTAIP_200521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hyperlink" Target="mailto:grethel.pilgram@funcionpublica.gob.m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009261" y="4966255"/>
            <a:ext cx="0" cy="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7196" y="5564065"/>
            <a:ext cx="5925318" cy="1137921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"/>
          <p:cNvSpPr txBox="1"/>
          <p:nvPr/>
        </p:nvSpPr>
        <p:spPr>
          <a:xfrm>
            <a:off x="419814" y="2713084"/>
            <a:ext cx="11465400" cy="13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400" dirty="0" smtClean="0">
                <a:solidFill>
                  <a:srgbClr val="EFEFEF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Causales de reserva</a:t>
            </a:r>
            <a:endParaRPr sz="4400" dirty="0">
              <a:solidFill>
                <a:srgbClr val="EFEFEF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5" name="Google Shape;108;p1"/>
          <p:cNvSpPr txBox="1"/>
          <p:nvPr/>
        </p:nvSpPr>
        <p:spPr>
          <a:xfrm>
            <a:off x="626537" y="3395434"/>
            <a:ext cx="11465400" cy="136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400" dirty="0" smtClean="0">
                <a:solidFill>
                  <a:srgbClr val="EFEFEF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Vinculación con elementos de los Lineamientos Generales</a:t>
            </a:r>
            <a:endParaRPr sz="4400" dirty="0">
              <a:solidFill>
                <a:srgbClr val="EFEFEF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84036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9" name="Google Shape;259;g1e07eed4896_0_17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367336" y="189372"/>
            <a:ext cx="3626506" cy="719236"/>
          </a:xfrm>
          <a:prstGeom prst="rect">
            <a:avLst/>
          </a:prstGeom>
          <a:noFill/>
          <a:ln>
            <a:noFill/>
          </a:ln>
        </p:spPr>
      </p:pic>
      <p:sp>
        <p:nvSpPr>
          <p:cNvPr id="260" name="Google Shape;260;g1e07eed4896_0_179"/>
          <p:cNvSpPr/>
          <p:nvPr/>
        </p:nvSpPr>
        <p:spPr>
          <a:xfrm>
            <a:off x="374150" y="232475"/>
            <a:ext cx="7919700" cy="8523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2000" b="1" dirty="0" smtClean="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rPr>
              <a:t>Consideraciones previas</a:t>
            </a:r>
            <a:endParaRPr sz="2000" b="0" i="0" u="none" strike="noStrike" cap="none" dirty="0">
              <a:solidFill>
                <a:srgbClr val="404040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6" name="Google Shape;128;p3"/>
          <p:cNvSpPr txBox="1"/>
          <p:nvPr/>
        </p:nvSpPr>
        <p:spPr>
          <a:xfrm>
            <a:off x="11036968" y="6488700"/>
            <a:ext cx="956875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2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Página </a:t>
            </a:r>
            <a:r>
              <a:rPr lang="es-MX" sz="1200" dirty="0" smtClean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1</a:t>
            </a:r>
            <a:endParaRPr sz="12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" name="Google Shape;260;g1e07eed4896_0_179"/>
          <p:cNvSpPr/>
          <p:nvPr/>
        </p:nvSpPr>
        <p:spPr>
          <a:xfrm>
            <a:off x="415474" y="1293223"/>
            <a:ext cx="11099931" cy="4395832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342900" lvl="0" indent="-342900" algn="just"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es-ES" sz="1600" dirty="0" smtClean="0">
                <a:solidFill>
                  <a:srgbClr val="404040"/>
                </a:solidFill>
                <a:latin typeface="Montserrat" panose="00000500000000000000" pitchFamily="2" charset="0"/>
                <a:ea typeface="Montserrat Medium"/>
                <a:cs typeface="Montserrat Medium"/>
                <a:sym typeface="Montserrat Medium"/>
              </a:rPr>
              <a:t>La información reservada es aquella que, </a:t>
            </a:r>
            <a:r>
              <a:rPr lang="es-ES" sz="1600" dirty="0">
                <a:solidFill>
                  <a:srgbClr val="404040"/>
                </a:solidFill>
                <a:latin typeface="Montserrat" panose="00000500000000000000" pitchFamily="2" charset="0"/>
                <a:ea typeface="Montserrat Medium"/>
                <a:cs typeface="Montserrat Medium"/>
                <a:sym typeface="Montserrat Medium"/>
              </a:rPr>
              <a:t>de manera restrictiva, limitada y excepcional, se </a:t>
            </a:r>
            <a:r>
              <a:rPr lang="es-ES" sz="1600" dirty="0" smtClean="0">
                <a:solidFill>
                  <a:srgbClr val="404040"/>
                </a:solidFill>
                <a:latin typeface="Montserrat" panose="00000500000000000000" pitchFamily="2" charset="0"/>
                <a:ea typeface="Montserrat Medium"/>
                <a:cs typeface="Montserrat Medium"/>
                <a:sym typeface="Montserrat Medium"/>
              </a:rPr>
              <a:t>determinó, </a:t>
            </a:r>
            <a:r>
              <a:rPr lang="es-ES" sz="1600" dirty="0">
                <a:solidFill>
                  <a:srgbClr val="404040"/>
                </a:solidFill>
                <a:latin typeface="Montserrat" panose="00000500000000000000" pitchFamily="2" charset="0"/>
                <a:ea typeface="Montserrat Medium"/>
                <a:cs typeface="Montserrat Medium"/>
                <a:sym typeface="Montserrat Medium"/>
              </a:rPr>
              <a:t>mediante la aplicación de una prueba de daño, mantener temporalmente fuera del alcance del derecho de acceso a la información por razones de interés público </a:t>
            </a:r>
            <a:r>
              <a:rPr lang="es-ES" sz="1600" dirty="0" smtClean="0">
                <a:solidFill>
                  <a:srgbClr val="404040"/>
                </a:solidFill>
                <a:latin typeface="Montserrat" panose="00000500000000000000" pitchFamily="2" charset="0"/>
                <a:ea typeface="Montserrat Medium"/>
                <a:cs typeface="Montserrat Medium"/>
                <a:sym typeface="Montserrat Medium"/>
              </a:rPr>
              <a:t>y/o </a:t>
            </a:r>
            <a:r>
              <a:rPr lang="es-ES" sz="1600" dirty="0">
                <a:solidFill>
                  <a:srgbClr val="404040"/>
                </a:solidFill>
                <a:latin typeface="Montserrat" panose="00000500000000000000" pitchFamily="2" charset="0"/>
                <a:ea typeface="Montserrat Medium"/>
                <a:cs typeface="Montserrat Medium"/>
                <a:sym typeface="Montserrat Medium"/>
              </a:rPr>
              <a:t>seguridad </a:t>
            </a:r>
            <a:r>
              <a:rPr lang="es-ES" sz="1600" dirty="0" smtClean="0">
                <a:solidFill>
                  <a:srgbClr val="404040"/>
                </a:solidFill>
                <a:latin typeface="Montserrat" panose="00000500000000000000" pitchFamily="2" charset="0"/>
                <a:ea typeface="Montserrat Medium"/>
                <a:cs typeface="Montserrat Medium"/>
                <a:sym typeface="Montserrat Medium"/>
              </a:rPr>
              <a:t>nacional, debido a que </a:t>
            </a:r>
            <a:r>
              <a:rPr lang="es-ES" sz="1600" dirty="0">
                <a:solidFill>
                  <a:srgbClr val="404040"/>
                </a:solidFill>
                <a:latin typeface="Montserrat" panose="00000500000000000000" pitchFamily="2" charset="0"/>
                <a:ea typeface="Montserrat Medium"/>
                <a:cs typeface="Montserrat Medium"/>
                <a:sym typeface="Montserrat Medium"/>
              </a:rPr>
              <a:t>su divulgación pone en riesgo o puede lesionar un interés jurídicamente </a:t>
            </a:r>
            <a:r>
              <a:rPr lang="es-ES" sz="1600" dirty="0" smtClean="0">
                <a:solidFill>
                  <a:srgbClr val="404040"/>
                </a:solidFill>
                <a:latin typeface="Montserrat" panose="00000500000000000000" pitchFamily="2" charset="0"/>
                <a:ea typeface="Montserrat Medium"/>
                <a:cs typeface="Montserrat Medium"/>
                <a:sym typeface="Montserrat Medium"/>
              </a:rPr>
              <a:t>protegido. </a:t>
            </a:r>
          </a:p>
          <a:p>
            <a:pPr lvl="0" algn="just">
              <a:buClr>
                <a:srgbClr val="000000"/>
              </a:buClr>
              <a:buSzPts val="1800"/>
            </a:pPr>
            <a:endParaRPr lang="es-ES" sz="1600" dirty="0" smtClean="0">
              <a:solidFill>
                <a:srgbClr val="404040"/>
              </a:solidFill>
              <a:latin typeface="Montserrat" panose="00000500000000000000" pitchFamily="2" charset="0"/>
              <a:ea typeface="Montserrat Medium"/>
              <a:cs typeface="Montserrat Medium"/>
              <a:sym typeface="Montserrat Medium"/>
            </a:endParaRPr>
          </a:p>
          <a:p>
            <a:pPr marL="342900" lvl="0" indent="-342900" algn="just"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es-ES" sz="1600" dirty="0" smtClean="0">
                <a:solidFill>
                  <a:srgbClr val="404040"/>
                </a:solidFill>
                <a:latin typeface="Montserrat" panose="00000500000000000000" pitchFamily="2" charset="0"/>
                <a:ea typeface="Montserrat Medium"/>
                <a:cs typeface="Montserrat Medium"/>
                <a:sym typeface="Montserrat Medium"/>
              </a:rPr>
              <a:t>La prueba de daño prevista en el artículo 104 de la Ley General de Transparencia y Acceso a la Información Pública, </a:t>
            </a:r>
            <a:r>
              <a:rPr lang="es-ES" sz="1600" dirty="0">
                <a:solidFill>
                  <a:srgbClr val="404040"/>
                </a:solidFill>
                <a:latin typeface="Montserrat" panose="00000500000000000000" pitchFamily="2" charset="0"/>
                <a:ea typeface="Montserrat Medium"/>
                <a:cs typeface="Montserrat Medium"/>
                <a:sym typeface="Montserrat Medium"/>
              </a:rPr>
              <a:t>es el ejercicio de ponderación  basado en la argumentación fundada y motivada que </a:t>
            </a:r>
            <a:r>
              <a:rPr lang="es-ES" sz="1600" dirty="0" smtClean="0">
                <a:solidFill>
                  <a:srgbClr val="404040"/>
                </a:solidFill>
                <a:latin typeface="Montserrat" panose="00000500000000000000" pitchFamily="2" charset="0"/>
                <a:ea typeface="Montserrat Medium"/>
                <a:cs typeface="Montserrat Medium"/>
                <a:sym typeface="Montserrat Medium"/>
              </a:rPr>
              <a:t>deberán realizar los titulares de las unidades administrativas en todo momento, caso por caso, y por cada una de las causales de reserva que invoque, acreditando a su vez los elementos que exige el Lineamiento que corresponda. </a:t>
            </a:r>
          </a:p>
          <a:p>
            <a:pPr lvl="0" algn="just">
              <a:buClr>
                <a:srgbClr val="000000"/>
              </a:buClr>
              <a:buSzPts val="1800"/>
            </a:pPr>
            <a:endParaRPr lang="es-ES" sz="1600" dirty="0" smtClean="0">
              <a:solidFill>
                <a:srgbClr val="404040"/>
              </a:solidFill>
              <a:latin typeface="Montserrat" panose="00000500000000000000" pitchFamily="2" charset="0"/>
              <a:ea typeface="Montserrat Medium"/>
              <a:cs typeface="Montserrat Medium"/>
              <a:sym typeface="Montserrat Medium"/>
            </a:endParaRPr>
          </a:p>
          <a:p>
            <a:pPr marL="342900" lvl="0" indent="-342900" algn="just"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es-ES" sz="1600" dirty="0" smtClean="0">
                <a:solidFill>
                  <a:srgbClr val="404040"/>
                </a:solidFill>
                <a:latin typeface="Montserrat" panose="00000500000000000000" pitchFamily="2" charset="0"/>
                <a:ea typeface="Montserrat Medium"/>
                <a:cs typeface="Montserrat Medium"/>
                <a:sym typeface="Montserrat Medium"/>
              </a:rPr>
              <a:t>A </a:t>
            </a:r>
            <a:r>
              <a:rPr lang="es-ES" sz="1600" dirty="0">
                <a:solidFill>
                  <a:srgbClr val="404040"/>
                </a:solidFill>
                <a:latin typeface="Montserrat" panose="00000500000000000000" pitchFamily="2" charset="0"/>
                <a:ea typeface="Montserrat Medium"/>
                <a:cs typeface="Montserrat Medium"/>
                <a:sym typeface="Montserrat Medium"/>
              </a:rPr>
              <a:t>través de </a:t>
            </a:r>
            <a:r>
              <a:rPr lang="es-ES" sz="1600" dirty="0" smtClean="0">
                <a:solidFill>
                  <a:srgbClr val="404040"/>
                </a:solidFill>
                <a:latin typeface="Montserrat" panose="00000500000000000000" pitchFamily="2" charset="0"/>
                <a:ea typeface="Montserrat Medium"/>
                <a:cs typeface="Montserrat Medium"/>
                <a:sym typeface="Montserrat Medium"/>
              </a:rPr>
              <a:t>la prueba de daño se deberá </a:t>
            </a:r>
            <a:r>
              <a:rPr lang="es-ES" sz="1600" dirty="0">
                <a:solidFill>
                  <a:srgbClr val="404040"/>
                </a:solidFill>
                <a:latin typeface="Montserrat" panose="00000500000000000000" pitchFamily="2" charset="0"/>
                <a:ea typeface="Montserrat Medium"/>
                <a:cs typeface="Montserrat Medium"/>
                <a:sym typeface="Montserrat Medium"/>
              </a:rPr>
              <a:t>demostrar que el daño o perjuicio reservado, resulta mayor que el interés de conocer </a:t>
            </a:r>
            <a:r>
              <a:rPr lang="es-ES" sz="1600" dirty="0" smtClean="0">
                <a:solidFill>
                  <a:srgbClr val="404040"/>
                </a:solidFill>
                <a:latin typeface="Montserrat" panose="00000500000000000000" pitchFamily="2" charset="0"/>
                <a:ea typeface="Montserrat Medium"/>
                <a:cs typeface="Montserrat Medium"/>
                <a:sym typeface="Montserrat Medium"/>
              </a:rPr>
              <a:t>ésta. </a:t>
            </a:r>
          </a:p>
          <a:p>
            <a:pPr lvl="0" algn="just">
              <a:buClr>
                <a:srgbClr val="000000"/>
              </a:buClr>
              <a:buSzPts val="1800"/>
            </a:pPr>
            <a:endParaRPr lang="es-ES" sz="1600" dirty="0" smtClean="0">
              <a:solidFill>
                <a:srgbClr val="404040"/>
              </a:solidFill>
              <a:latin typeface="Montserrat" panose="00000500000000000000" pitchFamily="2" charset="0"/>
              <a:ea typeface="Montserrat Medium"/>
              <a:cs typeface="Montserrat Medium"/>
              <a:sym typeface="Montserrat Medium"/>
            </a:endParaRPr>
          </a:p>
          <a:p>
            <a:pPr marL="342900" lvl="0" indent="-342900" algn="just"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es-ES" sz="1600" dirty="0" smtClean="0">
                <a:solidFill>
                  <a:srgbClr val="404040"/>
                </a:solidFill>
                <a:latin typeface="Montserrat" panose="00000500000000000000" pitchFamily="2" charset="0"/>
                <a:ea typeface="Montserrat Medium"/>
                <a:cs typeface="Montserrat Medium"/>
                <a:sym typeface="Montserrat Medium"/>
              </a:rPr>
              <a:t>En ese sentido, a continuación se presenta una relación de las causales de reservas previstas en las leyes y el Lineamiento vinculado que establece los elementos a acreditarse.</a:t>
            </a:r>
          </a:p>
          <a:p>
            <a:pPr marL="342900" lvl="0" indent="-342900" algn="just"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endParaRPr lang="es-ES" sz="1600" dirty="0" smtClean="0">
              <a:solidFill>
                <a:srgbClr val="404040"/>
              </a:solidFill>
              <a:latin typeface="Montserrat" panose="00000500000000000000" pitchFamily="2" charset="0"/>
              <a:ea typeface="Montserrat Medium"/>
              <a:cs typeface="Montserrat Medium"/>
              <a:sym typeface="Montserrat Medium"/>
            </a:endParaRPr>
          </a:p>
          <a:p>
            <a:pPr marL="342900" lvl="0" indent="-342900" algn="just">
              <a:buClr>
                <a:srgbClr val="000000"/>
              </a:buClr>
              <a:buSzPts val="1800"/>
              <a:buFont typeface="Arial" panose="020B0604020202020204" pitchFamily="34" charset="0"/>
              <a:buChar char="•"/>
            </a:pPr>
            <a:r>
              <a:rPr lang="es-ES" sz="1600" dirty="0" smtClean="0">
                <a:solidFill>
                  <a:srgbClr val="404040"/>
                </a:solidFill>
                <a:latin typeface="Montserrat" panose="00000500000000000000" pitchFamily="2" charset="0"/>
                <a:ea typeface="Montserrat Medium"/>
                <a:cs typeface="Montserrat Medium"/>
                <a:sym typeface="Montserrat Medium"/>
              </a:rPr>
              <a:t>Este es un documento de trabajo orientativo, de forma que cada asunto se deberá de atender de acuerdo a sus particularidades. </a:t>
            </a:r>
          </a:p>
        </p:txBody>
      </p:sp>
    </p:spTree>
    <p:extLst>
      <p:ext uri="{BB962C8B-B14F-4D97-AF65-F5344CB8AC3E}">
        <p14:creationId xmlns:p14="http://schemas.microsoft.com/office/powerpoint/2010/main" val="232033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9" name="Google Shape;259;g1e07eed4896_0_17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367336" y="189372"/>
            <a:ext cx="3626506" cy="719236"/>
          </a:xfrm>
          <a:prstGeom prst="rect">
            <a:avLst/>
          </a:prstGeom>
          <a:noFill/>
          <a:ln>
            <a:noFill/>
          </a:ln>
        </p:spPr>
      </p:pic>
      <p:sp>
        <p:nvSpPr>
          <p:cNvPr id="260" name="Google Shape;260;g1e07eed4896_0_179"/>
          <p:cNvSpPr/>
          <p:nvPr/>
        </p:nvSpPr>
        <p:spPr>
          <a:xfrm>
            <a:off x="374150" y="232475"/>
            <a:ext cx="7919700" cy="8523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2000" b="1" dirty="0" smtClean="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rPr>
              <a:t>Relación causal de reserva y Lineamiento 	</a:t>
            </a:r>
            <a:endParaRPr sz="2000" b="0" i="0" u="none" strike="noStrike" cap="none" dirty="0">
              <a:solidFill>
                <a:srgbClr val="404040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3427896"/>
              </p:ext>
            </p:extLst>
          </p:nvPr>
        </p:nvGraphicFramePr>
        <p:xfrm>
          <a:off x="802956" y="908608"/>
          <a:ext cx="10908144" cy="46830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12389">
                  <a:extLst>
                    <a:ext uri="{9D8B030D-6E8A-4147-A177-3AD203B41FA5}">
                      <a16:colId xmlns:a16="http://schemas.microsoft.com/office/drawing/2014/main" val="841729190"/>
                    </a:ext>
                  </a:extLst>
                </a:gridCol>
                <a:gridCol w="3059707">
                  <a:extLst>
                    <a:ext uri="{9D8B030D-6E8A-4147-A177-3AD203B41FA5}">
                      <a16:colId xmlns:a16="http://schemas.microsoft.com/office/drawing/2014/main" val="1482122951"/>
                    </a:ext>
                  </a:extLst>
                </a:gridCol>
                <a:gridCol w="3636048">
                  <a:extLst>
                    <a:ext uri="{9D8B030D-6E8A-4147-A177-3AD203B41FA5}">
                      <a16:colId xmlns:a16="http://schemas.microsoft.com/office/drawing/2014/main" val="261758791"/>
                    </a:ext>
                  </a:extLst>
                </a:gridCol>
              </a:tblGrid>
              <a:tr h="31432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000" b="1" dirty="0" smtClean="0">
                          <a:solidFill>
                            <a:schemeClr val="bg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Información</a:t>
                      </a:r>
                      <a:r>
                        <a:rPr lang="es-ES" sz="1000" b="1" baseline="0" dirty="0" smtClean="0">
                          <a:solidFill>
                            <a:schemeClr val="bg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reservada</a:t>
                      </a:r>
                      <a:endParaRPr lang="es-ES" sz="1000" b="1" i="0" u="none" strike="noStrike" cap="none" dirty="0" smtClean="0">
                        <a:solidFill>
                          <a:schemeClr val="bg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>
                    <a:solidFill>
                      <a:srgbClr val="0A3C2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0E302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0E302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696035"/>
                  </a:ext>
                </a:extLst>
              </a:tr>
              <a:tr h="3399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000" b="1" smtClean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Causal</a:t>
                      </a:r>
                      <a:r>
                        <a:rPr lang="es-ES" sz="1000" b="1" baseline="0" smtClean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 </a:t>
                      </a:r>
                      <a:r>
                        <a:rPr lang="es-ES" sz="1000" b="1" smtClean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de </a:t>
                      </a:r>
                      <a:r>
                        <a:rPr lang="es-ES" sz="1000" b="1" dirty="0" smtClean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reserva</a:t>
                      </a:r>
                      <a:endParaRPr lang="es-MX" sz="1000" b="1" dirty="0" smtClean="0">
                        <a:solidFill>
                          <a:schemeClr val="tx1"/>
                        </a:solidFill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 smtClean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ea typeface="Montserrat"/>
                          <a:cs typeface="Montserrat"/>
                          <a:sym typeface="Montserrat"/>
                        </a:rPr>
                        <a:t>Fundamento</a:t>
                      </a:r>
                      <a:endParaRPr lang="es-MX" sz="1000" b="1" dirty="0">
                        <a:solidFill>
                          <a:schemeClr val="tx1"/>
                        </a:solidFill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 smtClean="0">
                          <a:latin typeface="Montserrat" panose="00000500000000000000" pitchFamily="2" charset="0"/>
                        </a:rPr>
                        <a:t>Lineamientos</a:t>
                      </a:r>
                      <a:r>
                        <a:rPr lang="es-ES" sz="1000" b="1" baseline="0" dirty="0" smtClean="0">
                          <a:latin typeface="Montserrat" panose="00000500000000000000" pitchFamily="2" charset="0"/>
                        </a:rPr>
                        <a:t> Generales</a:t>
                      </a:r>
                      <a:endParaRPr lang="es-MX" sz="1000" b="1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731246"/>
                  </a:ext>
                </a:extLst>
              </a:tr>
              <a:tr h="53108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Comprometa la seguridad nacional, la seguridad pública o la defensa nacional y cuente con un propósito genuino y un efecto demostrable.</a:t>
                      </a:r>
                      <a:endParaRPr lang="es-MX" sz="1000" b="0" dirty="0" smtClean="0">
                        <a:solidFill>
                          <a:schemeClr val="tx1"/>
                        </a:solidFill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000" dirty="0" smtClean="0">
                          <a:latin typeface="Montserrat" panose="00000500000000000000" pitchFamily="2" charset="0"/>
                        </a:rPr>
                        <a:t>Artículo</a:t>
                      </a:r>
                      <a:r>
                        <a:rPr lang="es-ES" sz="1000" baseline="0" dirty="0" smtClean="0">
                          <a:latin typeface="Montserrat" panose="00000500000000000000" pitchFamily="2" charset="0"/>
                        </a:rPr>
                        <a:t> 113, fracción I, de la LGTAIP</a:t>
                      </a:r>
                      <a:endParaRPr lang="es-MX" sz="1000" dirty="0" smtClean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00" dirty="0" smtClean="0">
                          <a:latin typeface="Montserrat" panose="00000500000000000000" pitchFamily="2" charset="0"/>
                        </a:rPr>
                        <a:t>Décimo Séptimo, Décimo Octavo,</a:t>
                      </a:r>
                      <a:r>
                        <a:rPr lang="es-ES" sz="1000" baseline="0" dirty="0" smtClean="0">
                          <a:latin typeface="Montserrat" panose="00000500000000000000" pitchFamily="2" charset="0"/>
                        </a:rPr>
                        <a:t> Décimo Noveno,  </a:t>
                      </a:r>
                      <a:endParaRPr lang="es-MX" sz="1000" dirty="0" smtClean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4021363"/>
                  </a:ext>
                </a:extLst>
              </a:tr>
              <a:tr h="383559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Pueda menoscabar la conducción de las negociaciones y relaciones internacionales.</a:t>
                      </a:r>
                      <a:endParaRPr lang="es-MX" sz="1000" b="0" dirty="0" smtClean="0">
                        <a:solidFill>
                          <a:schemeClr val="tx1"/>
                        </a:solidFill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000" dirty="0" smtClean="0">
                          <a:latin typeface="Montserrat" panose="00000500000000000000" pitchFamily="2" charset="0"/>
                        </a:rPr>
                        <a:t>Artículo</a:t>
                      </a:r>
                      <a:r>
                        <a:rPr lang="es-ES" sz="1000" baseline="0" dirty="0" smtClean="0">
                          <a:latin typeface="Montserrat" panose="00000500000000000000" pitchFamily="2" charset="0"/>
                        </a:rPr>
                        <a:t> 113, fracción II de la LGTAIP</a:t>
                      </a:r>
                      <a:endParaRPr lang="es-MX" sz="1000" dirty="0" smtClean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00" dirty="0" smtClean="0">
                          <a:latin typeface="Montserrat" panose="00000500000000000000" pitchFamily="2" charset="0"/>
                        </a:rPr>
                        <a:t>Vigésimo</a:t>
                      </a:r>
                      <a:endParaRPr lang="es-MX" sz="10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6259009"/>
                  </a:ext>
                </a:extLst>
              </a:tr>
              <a:tr h="97365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Se entregue al Estado mexicano expresamente con ese carácter o el de confidencial por otro u otros sujetos de derecho internacional, excepto cuando se trate de violaciones graves de derechos humanos o delitos de lesa humanidad de conformidad con el derecho internacional.</a:t>
                      </a:r>
                      <a:endParaRPr lang="es-MX" sz="1000" b="0" dirty="0" smtClean="0">
                        <a:solidFill>
                          <a:schemeClr val="tx1"/>
                        </a:solidFill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000" dirty="0" smtClean="0">
                          <a:latin typeface="Montserrat" panose="00000500000000000000" pitchFamily="2" charset="0"/>
                        </a:rPr>
                        <a:t>Artículo</a:t>
                      </a:r>
                      <a:r>
                        <a:rPr lang="es-ES" sz="1000" baseline="0" dirty="0" smtClean="0">
                          <a:latin typeface="Montserrat" panose="00000500000000000000" pitchFamily="2" charset="0"/>
                        </a:rPr>
                        <a:t> 113, fracción III de la LGTAIP</a:t>
                      </a:r>
                      <a:endParaRPr lang="es-MX" sz="1000" dirty="0" smtClean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00" dirty="0" smtClean="0">
                          <a:latin typeface="Montserrat" panose="00000500000000000000" pitchFamily="2" charset="0"/>
                        </a:rPr>
                        <a:t>Vigésimo Primero</a:t>
                      </a:r>
                      <a:endParaRPr lang="es-MX" sz="1000" dirty="0" smtClean="0">
                        <a:latin typeface="Montserrat" panose="00000500000000000000" pitchFamily="2" charset="0"/>
                      </a:endParaRPr>
                    </a:p>
                    <a:p>
                      <a:endParaRPr lang="es-MX" sz="10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16686"/>
                  </a:ext>
                </a:extLst>
              </a:tr>
              <a:tr h="156167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Pueda afectar la efectividad de las medidas adoptadas en relación con las políticas en materia monetaria, cambiaria o del sistema financiero del país; pueda poner en riesgo la estabilidad de las instituciones financieras susceptibles de ser consideradas de riesgo sistémico o del sistema financiero del país, pueda comprometer la seguridad en la provisión de moneda nacional al país, o pueda incrementar el costo de operaciones financieras que realicen los sujetos obligados del sector público federal.</a:t>
                      </a:r>
                      <a:endParaRPr lang="es-MX" sz="1000" b="0" dirty="0" smtClean="0">
                        <a:solidFill>
                          <a:schemeClr val="tx1"/>
                        </a:solidFill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000" dirty="0" smtClean="0">
                          <a:latin typeface="Montserrat" panose="00000500000000000000" pitchFamily="2" charset="0"/>
                        </a:rPr>
                        <a:t>Artículo</a:t>
                      </a:r>
                      <a:r>
                        <a:rPr lang="es-ES" sz="1000" baseline="0" dirty="0" smtClean="0">
                          <a:latin typeface="Montserrat" panose="00000500000000000000" pitchFamily="2" charset="0"/>
                        </a:rPr>
                        <a:t> 113, fracción IV de la LGTAIP</a:t>
                      </a:r>
                      <a:endParaRPr lang="es-MX" sz="1000" dirty="0" smtClean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00" dirty="0" smtClean="0">
                          <a:latin typeface="Montserrat" panose="00000500000000000000" pitchFamily="2" charset="0"/>
                        </a:rPr>
                        <a:t>Vigésimo Segundo</a:t>
                      </a:r>
                      <a:endParaRPr lang="es-MX" sz="1000" dirty="0" smtClean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6632991"/>
                  </a:ext>
                </a:extLst>
              </a:tr>
              <a:tr h="53108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000" b="0" dirty="0" smtClean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Pueda poner en riesgo la vida, seguridad o salud de una persona física;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MX" sz="1000" b="0" dirty="0" smtClean="0">
                        <a:solidFill>
                          <a:schemeClr val="tx1"/>
                        </a:solidFill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000" dirty="0" smtClean="0">
                          <a:latin typeface="Montserrat" panose="00000500000000000000" pitchFamily="2" charset="0"/>
                        </a:rPr>
                        <a:t>Artículo</a:t>
                      </a:r>
                      <a:r>
                        <a:rPr lang="es-ES" sz="1000" baseline="0" dirty="0" smtClean="0">
                          <a:latin typeface="Montserrat" panose="00000500000000000000" pitchFamily="2" charset="0"/>
                        </a:rPr>
                        <a:t> 113, fracción V de la LGTAIP</a:t>
                      </a:r>
                      <a:endParaRPr lang="es-MX" sz="1000" dirty="0" smtClean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000" dirty="0" smtClean="0">
                          <a:latin typeface="Montserrat" panose="00000500000000000000" pitchFamily="2" charset="0"/>
                        </a:rPr>
                        <a:t>Vigésimo Tercero</a:t>
                      </a:r>
                      <a:endParaRPr lang="es-MX" sz="1000" dirty="0" smtClean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7393300"/>
                  </a:ext>
                </a:extLst>
              </a:tr>
            </a:tbl>
          </a:graphicData>
        </a:graphic>
      </p:graphicFrame>
      <p:sp>
        <p:nvSpPr>
          <p:cNvPr id="6" name="Google Shape;128;p3"/>
          <p:cNvSpPr txBox="1"/>
          <p:nvPr/>
        </p:nvSpPr>
        <p:spPr>
          <a:xfrm>
            <a:off x="11036968" y="6488700"/>
            <a:ext cx="956875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2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Página 2</a:t>
            </a:r>
            <a:endParaRPr sz="12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74150" y="6119723"/>
            <a:ext cx="89638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>
                <a:latin typeface="Montserrat" panose="00000500000000000000" pitchFamily="2" charset="0"/>
              </a:rPr>
              <a:t>Ley General de Transparencia y Acceso a la Información Pública (LGTAIP)</a:t>
            </a:r>
          </a:p>
          <a:p>
            <a:r>
              <a:rPr lang="es-ES" sz="800" dirty="0" smtClean="0">
                <a:latin typeface="Montserrat" panose="00000500000000000000" pitchFamily="2" charset="0"/>
              </a:rPr>
              <a:t>Lineamientos Generales en Materia de Clasificación y Desclasificación de Información, así como para la elaboración de versiones públicas (Lineamientos Generales)</a:t>
            </a:r>
            <a:endParaRPr lang="es-MX" sz="800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88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9" name="Google Shape;259;g1e07eed4896_0_17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367336" y="189372"/>
            <a:ext cx="3626506" cy="719236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6149567"/>
              </p:ext>
            </p:extLst>
          </p:nvPr>
        </p:nvGraphicFramePr>
        <p:xfrm>
          <a:off x="802956" y="908608"/>
          <a:ext cx="10908144" cy="46295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46135">
                  <a:extLst>
                    <a:ext uri="{9D8B030D-6E8A-4147-A177-3AD203B41FA5}">
                      <a16:colId xmlns:a16="http://schemas.microsoft.com/office/drawing/2014/main" val="841729190"/>
                    </a:ext>
                  </a:extLst>
                </a:gridCol>
                <a:gridCol w="3225961">
                  <a:extLst>
                    <a:ext uri="{9D8B030D-6E8A-4147-A177-3AD203B41FA5}">
                      <a16:colId xmlns:a16="http://schemas.microsoft.com/office/drawing/2014/main" val="1482122951"/>
                    </a:ext>
                  </a:extLst>
                </a:gridCol>
                <a:gridCol w="3636048">
                  <a:extLst>
                    <a:ext uri="{9D8B030D-6E8A-4147-A177-3AD203B41FA5}">
                      <a16:colId xmlns:a16="http://schemas.microsoft.com/office/drawing/2014/main" val="261758791"/>
                    </a:ext>
                  </a:extLst>
                </a:gridCol>
              </a:tblGrid>
              <a:tr h="31432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000" b="1" dirty="0" smtClean="0">
                          <a:solidFill>
                            <a:schemeClr val="bg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Información</a:t>
                      </a:r>
                      <a:r>
                        <a:rPr lang="es-ES" sz="1000" b="1" baseline="0" dirty="0" smtClean="0">
                          <a:solidFill>
                            <a:schemeClr val="bg1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 reservada</a:t>
                      </a:r>
                      <a:endParaRPr lang="es-ES" sz="1000" b="1" i="0" u="none" strike="noStrike" cap="none" dirty="0" smtClean="0">
                        <a:solidFill>
                          <a:schemeClr val="bg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>
                    <a:solidFill>
                      <a:srgbClr val="0A3C2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0E302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0E302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696035"/>
                  </a:ext>
                </a:extLst>
              </a:tr>
              <a:tr h="3399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000" b="1" dirty="0" smtClean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Causal de reserva</a:t>
                      </a:r>
                      <a:endParaRPr lang="es-MX" sz="1000" b="1" dirty="0" smtClean="0">
                        <a:solidFill>
                          <a:schemeClr val="tx1"/>
                        </a:solidFill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 smtClean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ea typeface="Montserrat"/>
                          <a:cs typeface="Montserrat"/>
                          <a:sym typeface="Montserrat"/>
                        </a:rPr>
                        <a:t>Fundamento</a:t>
                      </a:r>
                      <a:endParaRPr lang="es-MX" sz="1000" b="1" dirty="0">
                        <a:solidFill>
                          <a:schemeClr val="tx1"/>
                        </a:solidFill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 smtClean="0">
                          <a:latin typeface="Montserrat" panose="00000500000000000000" pitchFamily="2" charset="0"/>
                        </a:rPr>
                        <a:t>Lineamientos</a:t>
                      </a:r>
                      <a:r>
                        <a:rPr lang="es-ES" sz="1000" b="1" baseline="0" dirty="0" smtClean="0">
                          <a:latin typeface="Montserrat" panose="00000500000000000000" pitchFamily="2" charset="0"/>
                        </a:rPr>
                        <a:t> Generales</a:t>
                      </a:r>
                      <a:endParaRPr lang="es-MX" sz="1000" b="1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731246"/>
                  </a:ext>
                </a:extLst>
              </a:tr>
              <a:tr h="53108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900" b="0" dirty="0" smtClean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Obstruya las actividades de verificación, inspección y auditoría relativas al cumplimiento de las leyes o afecte la recaudación de contribuciones.</a:t>
                      </a:r>
                      <a:endParaRPr lang="es-MX" sz="900" b="0" dirty="0" smtClean="0">
                        <a:solidFill>
                          <a:schemeClr val="tx1"/>
                        </a:solidFill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900" dirty="0" smtClean="0">
                          <a:latin typeface="Montserrat" panose="00000500000000000000" pitchFamily="2" charset="0"/>
                        </a:rPr>
                        <a:t>Artículo</a:t>
                      </a:r>
                      <a:r>
                        <a:rPr lang="es-ES" sz="900" baseline="0" dirty="0" smtClean="0">
                          <a:latin typeface="Montserrat" panose="00000500000000000000" pitchFamily="2" charset="0"/>
                        </a:rPr>
                        <a:t> 113, fracción VI, de la LGTAIP</a:t>
                      </a:r>
                      <a:endParaRPr lang="es-MX" sz="900" dirty="0" smtClean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>
                          <a:latin typeface="Montserrat" panose="00000500000000000000" pitchFamily="2" charset="0"/>
                        </a:rPr>
                        <a:t>Vigésimo Cuarto</a:t>
                      </a:r>
                      <a:r>
                        <a:rPr lang="es-ES" sz="900" baseline="0" dirty="0" smtClean="0">
                          <a:latin typeface="Montserrat" panose="00000500000000000000" pitchFamily="2" charset="0"/>
                        </a:rPr>
                        <a:t> y Vigésimo Quinto</a:t>
                      </a:r>
                      <a:endParaRPr lang="es-MX" sz="900" dirty="0" smtClean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4021363"/>
                  </a:ext>
                </a:extLst>
              </a:tr>
              <a:tr h="383559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900" b="0" dirty="0" smtClean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Obstruya la prevención o persecución de los delitos;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MX" sz="900" b="0" dirty="0" smtClean="0">
                        <a:solidFill>
                          <a:schemeClr val="tx1"/>
                        </a:solidFill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900" dirty="0" smtClean="0">
                          <a:latin typeface="Montserrat" panose="00000500000000000000" pitchFamily="2" charset="0"/>
                        </a:rPr>
                        <a:t>Artículo</a:t>
                      </a:r>
                      <a:r>
                        <a:rPr lang="es-ES" sz="900" baseline="0" dirty="0" smtClean="0">
                          <a:latin typeface="Montserrat" panose="00000500000000000000" pitchFamily="2" charset="0"/>
                        </a:rPr>
                        <a:t> 113, fracción VII de la LGTAIP</a:t>
                      </a:r>
                      <a:endParaRPr lang="es-MX" sz="900" dirty="0" smtClean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>
                          <a:latin typeface="Montserrat" panose="00000500000000000000" pitchFamily="2" charset="0"/>
                        </a:rPr>
                        <a:t>Vigésimo Sexto</a:t>
                      </a:r>
                      <a:endParaRPr lang="es-MX" sz="900" dirty="0" smtClean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6259009"/>
                  </a:ext>
                </a:extLst>
              </a:tr>
              <a:tr h="65363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900" b="0" dirty="0" smtClean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La que contenga las opiniones, recomendaciones o puntos de vista que formen parte del proceso deliberativo de los servidores públicos, hasta en tanto no sea adoptada la decisión definitiva, la cual deberá estar documentada.</a:t>
                      </a:r>
                      <a:endParaRPr lang="es-MX" sz="900" b="0" dirty="0" smtClean="0">
                        <a:solidFill>
                          <a:schemeClr val="tx1"/>
                        </a:solidFill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900" dirty="0" smtClean="0">
                          <a:latin typeface="Montserrat" panose="00000500000000000000" pitchFamily="2" charset="0"/>
                        </a:rPr>
                        <a:t>Artículo</a:t>
                      </a:r>
                      <a:r>
                        <a:rPr lang="es-ES" sz="900" baseline="0" dirty="0" smtClean="0">
                          <a:latin typeface="Montserrat" panose="00000500000000000000" pitchFamily="2" charset="0"/>
                        </a:rPr>
                        <a:t> 113, fracción VIII de la LGTAIP</a:t>
                      </a:r>
                      <a:endParaRPr lang="es-MX" sz="900" dirty="0" smtClean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>
                          <a:latin typeface="Montserrat" panose="00000500000000000000" pitchFamily="2" charset="0"/>
                        </a:rPr>
                        <a:t>Vigésimo Séptimo</a:t>
                      </a:r>
                      <a:endParaRPr lang="es-MX" sz="900" dirty="0" smtClean="0">
                        <a:latin typeface="Montserrat" panose="00000500000000000000" pitchFamily="2" charset="0"/>
                      </a:endParaRPr>
                    </a:p>
                    <a:p>
                      <a:endParaRPr lang="es-MX" sz="9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16686"/>
                  </a:ext>
                </a:extLst>
              </a:tr>
              <a:tr h="42813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900" b="0" dirty="0" smtClean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Obstruya los procedimientos para fincar responsabilidad a los Servidores Públicos, en tanto no se haya dictado la resolución administrativa.</a:t>
                      </a:r>
                      <a:endParaRPr lang="es-MX" sz="900" b="0" dirty="0" smtClean="0">
                        <a:solidFill>
                          <a:schemeClr val="tx1"/>
                        </a:solidFill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900" dirty="0" smtClean="0">
                          <a:latin typeface="Montserrat" panose="00000500000000000000" pitchFamily="2" charset="0"/>
                        </a:rPr>
                        <a:t>Artículo</a:t>
                      </a:r>
                      <a:r>
                        <a:rPr lang="es-ES" sz="900" baseline="0" dirty="0" smtClean="0">
                          <a:latin typeface="Montserrat" panose="00000500000000000000" pitchFamily="2" charset="0"/>
                        </a:rPr>
                        <a:t> 113, fracción IX de la LGTAIP</a:t>
                      </a:r>
                      <a:endParaRPr lang="es-MX" sz="900" dirty="0" smtClean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>
                          <a:latin typeface="Montserrat" panose="00000500000000000000" pitchFamily="2" charset="0"/>
                        </a:rPr>
                        <a:t>Vigésimo Octavo</a:t>
                      </a:r>
                      <a:endParaRPr lang="es-MX" sz="900" dirty="0" smtClean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6632991"/>
                  </a:ext>
                </a:extLst>
              </a:tr>
              <a:tr h="23001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900" b="0" dirty="0" smtClean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Afecte los derechos del debido proceso</a:t>
                      </a:r>
                      <a:endParaRPr lang="es-MX" sz="900" b="0" dirty="0" smtClean="0">
                        <a:solidFill>
                          <a:schemeClr val="tx1"/>
                        </a:solidFill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900" dirty="0" smtClean="0">
                          <a:latin typeface="Montserrat" panose="00000500000000000000" pitchFamily="2" charset="0"/>
                        </a:rPr>
                        <a:t>Artículo</a:t>
                      </a:r>
                      <a:r>
                        <a:rPr lang="es-ES" sz="900" baseline="0" dirty="0" smtClean="0">
                          <a:latin typeface="Montserrat" panose="00000500000000000000" pitchFamily="2" charset="0"/>
                        </a:rPr>
                        <a:t> 113, fracción X de la LGTAIP</a:t>
                      </a:r>
                      <a:endParaRPr lang="es-MX" sz="900" dirty="0" smtClean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900" dirty="0" smtClean="0">
                          <a:latin typeface="Montserrat" panose="00000500000000000000" pitchFamily="2" charset="0"/>
                        </a:rPr>
                        <a:t>Vigésimo Noveno</a:t>
                      </a:r>
                      <a:endParaRPr lang="es-MX" sz="900" dirty="0" smtClean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7393300"/>
                  </a:ext>
                </a:extLst>
              </a:tr>
              <a:tr h="443345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900" b="0" dirty="0" smtClean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Vulnere la conducción de los Expedientes judiciales o de los procedimientos administrativos seguidos en forma de juicio, en tanto no hayan causado estado</a:t>
                      </a:r>
                      <a:endParaRPr lang="es-MX" sz="900" b="0" dirty="0" smtClean="0">
                        <a:solidFill>
                          <a:schemeClr val="tx1"/>
                        </a:solidFill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900" dirty="0" smtClean="0">
                          <a:latin typeface="Montserrat" panose="00000500000000000000" pitchFamily="2" charset="0"/>
                        </a:rPr>
                        <a:t>Artículo</a:t>
                      </a:r>
                      <a:r>
                        <a:rPr lang="es-ES" sz="900" baseline="0" dirty="0" smtClean="0">
                          <a:latin typeface="Montserrat" panose="00000500000000000000" pitchFamily="2" charset="0"/>
                        </a:rPr>
                        <a:t> 113, fracción XI de la LGTAIP</a:t>
                      </a:r>
                      <a:endParaRPr lang="es-MX" sz="900" dirty="0" smtClean="0">
                        <a:latin typeface="Montserrat" panose="00000500000000000000" pitchFamily="2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MX" sz="900" dirty="0" smtClean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900" dirty="0" smtClean="0">
                          <a:latin typeface="Montserrat" panose="00000500000000000000" pitchFamily="2" charset="0"/>
                        </a:rPr>
                        <a:t>Trigésimo</a:t>
                      </a:r>
                      <a:endParaRPr lang="es-MX" sz="900" dirty="0" smtClean="0">
                        <a:latin typeface="Montserrat" panose="00000500000000000000" pitchFamily="2" charset="0"/>
                      </a:endParaRPr>
                    </a:p>
                    <a:p>
                      <a:endParaRPr lang="es-MX" sz="900" dirty="0" smtClean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0109143"/>
                  </a:ext>
                </a:extLst>
              </a:tr>
              <a:tr h="53108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900" b="0" dirty="0" smtClean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Se encuentre contenida dentro de las investigaciones de hechos que la ley señale como delitos y se tramiten ante el Ministerio Público.</a:t>
                      </a:r>
                      <a:endParaRPr lang="es-MX" sz="900" b="0" dirty="0" smtClean="0">
                        <a:solidFill>
                          <a:schemeClr val="tx1"/>
                        </a:solidFill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900" dirty="0" smtClean="0">
                          <a:latin typeface="Montserrat" panose="00000500000000000000" pitchFamily="2" charset="0"/>
                        </a:rPr>
                        <a:t>Artículo</a:t>
                      </a:r>
                      <a:r>
                        <a:rPr lang="es-ES" sz="900" baseline="0" dirty="0" smtClean="0">
                          <a:latin typeface="Montserrat" panose="00000500000000000000" pitchFamily="2" charset="0"/>
                        </a:rPr>
                        <a:t> 113, fracción XII de la LGTAIP</a:t>
                      </a:r>
                      <a:endParaRPr lang="es-MX" sz="900" dirty="0" smtClean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900" dirty="0" smtClean="0">
                          <a:latin typeface="Montserrat" panose="00000500000000000000" pitchFamily="2" charset="0"/>
                        </a:rPr>
                        <a:t>Trigésimo Primero</a:t>
                      </a:r>
                      <a:endParaRPr lang="es-MX" sz="900" dirty="0" smtClean="0">
                        <a:latin typeface="Montserrat" panose="00000500000000000000" pitchFamily="2" charset="0"/>
                      </a:endParaRPr>
                    </a:p>
                    <a:p>
                      <a:endParaRPr lang="es-MX" sz="900" dirty="0" smtClean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455304"/>
                  </a:ext>
                </a:extLst>
              </a:tr>
              <a:tr h="53108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900" b="0" dirty="0" smtClean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Las que por disposición expresa de una ley tengan tal carácter, siempre que sean acordes con las bases, principios y disposiciones establecidos en esta Ley y no la contravengan; así como las previstas en tratados internacionales.</a:t>
                      </a:r>
                      <a:endParaRPr lang="es-MX" sz="900" b="0" dirty="0" smtClean="0">
                        <a:solidFill>
                          <a:schemeClr val="tx1"/>
                        </a:solidFill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900" dirty="0" smtClean="0">
                          <a:latin typeface="Montserrat" panose="00000500000000000000" pitchFamily="2" charset="0"/>
                        </a:rPr>
                        <a:t>Artículo</a:t>
                      </a:r>
                      <a:r>
                        <a:rPr lang="es-ES" sz="900" baseline="0" dirty="0" smtClean="0">
                          <a:latin typeface="Montserrat" panose="00000500000000000000" pitchFamily="2" charset="0"/>
                        </a:rPr>
                        <a:t> 113, fracción XIII de la LGTAIP</a:t>
                      </a:r>
                      <a:endParaRPr lang="es-MX" sz="900" dirty="0" smtClean="0">
                        <a:latin typeface="Montserrat" panose="00000500000000000000" pitchFamily="2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MX" sz="900" dirty="0" smtClean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900" dirty="0" smtClean="0">
                          <a:latin typeface="Montserrat" panose="00000500000000000000" pitchFamily="2" charset="0"/>
                        </a:rPr>
                        <a:t>Trigésimo Segundo</a:t>
                      </a:r>
                      <a:endParaRPr lang="es-MX" sz="900" dirty="0" smtClean="0">
                        <a:latin typeface="Montserrat" panose="00000500000000000000" pitchFamily="2" charset="0"/>
                      </a:endParaRPr>
                    </a:p>
                    <a:p>
                      <a:endParaRPr lang="es-MX" sz="900" dirty="0" smtClean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9631881"/>
                  </a:ext>
                </a:extLst>
              </a:tr>
            </a:tbl>
          </a:graphicData>
        </a:graphic>
      </p:graphicFrame>
      <p:sp>
        <p:nvSpPr>
          <p:cNvPr id="6" name="Google Shape;128;p3"/>
          <p:cNvSpPr txBox="1"/>
          <p:nvPr/>
        </p:nvSpPr>
        <p:spPr>
          <a:xfrm>
            <a:off x="11036968" y="6488700"/>
            <a:ext cx="956875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2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Página </a:t>
            </a:r>
            <a:r>
              <a:rPr lang="es-MX" sz="1200" dirty="0" smtClean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3</a:t>
            </a:r>
            <a:endParaRPr sz="12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374150" y="6113355"/>
            <a:ext cx="89638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 smtClean="0">
                <a:latin typeface="Montserrat" panose="00000500000000000000" pitchFamily="2" charset="0"/>
              </a:rPr>
              <a:t>Ley General de Transparencia y Acceso a la Información Pública (LGTAIP)</a:t>
            </a:r>
          </a:p>
          <a:p>
            <a:r>
              <a:rPr lang="es-ES" sz="800" dirty="0" smtClean="0">
                <a:latin typeface="Montserrat" panose="00000500000000000000" pitchFamily="2" charset="0"/>
              </a:rPr>
              <a:t>Lineamientos Generales en Materia de Clasificación y Desclasificación de Información, así como para la elaboración de versiones públicas (Lineamientos Generales)</a:t>
            </a:r>
            <a:endParaRPr lang="es-MX" sz="800" dirty="0">
              <a:latin typeface="Montserrat" panose="00000500000000000000" pitchFamily="2" charset="0"/>
            </a:endParaRPr>
          </a:p>
        </p:txBody>
      </p:sp>
      <p:sp>
        <p:nvSpPr>
          <p:cNvPr id="9" name="Google Shape;260;g1e07eed4896_0_179"/>
          <p:cNvSpPr/>
          <p:nvPr/>
        </p:nvSpPr>
        <p:spPr>
          <a:xfrm>
            <a:off x="255663" y="103206"/>
            <a:ext cx="7919700" cy="8523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2000" b="1" dirty="0" smtClean="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rPr>
              <a:t>Relación causal de reserva y Lineamiento 	</a:t>
            </a:r>
            <a:endParaRPr sz="2000" b="0" i="0" u="none" strike="noStrike" cap="none" dirty="0">
              <a:solidFill>
                <a:srgbClr val="404040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</p:spTree>
    <p:extLst>
      <p:ext uri="{BB962C8B-B14F-4D97-AF65-F5344CB8AC3E}">
        <p14:creationId xmlns:p14="http://schemas.microsoft.com/office/powerpoint/2010/main" val="7261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9" name="Google Shape;259;g1e07eed4896_0_17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367336" y="189372"/>
            <a:ext cx="3626506" cy="719236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128;p3"/>
          <p:cNvSpPr txBox="1"/>
          <p:nvPr/>
        </p:nvSpPr>
        <p:spPr>
          <a:xfrm>
            <a:off x="11036968" y="6488700"/>
            <a:ext cx="956875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200" dirty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Página </a:t>
            </a:r>
            <a:r>
              <a:rPr lang="es-MX" sz="1200" dirty="0" smtClean="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4</a:t>
            </a:r>
            <a:endParaRPr sz="1200" dirty="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" name="Google Shape;260;g1e07eed4896_0_179"/>
          <p:cNvSpPr/>
          <p:nvPr/>
        </p:nvSpPr>
        <p:spPr>
          <a:xfrm>
            <a:off x="374150" y="122840"/>
            <a:ext cx="7919700" cy="8523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s-MX" sz="2000" b="1" dirty="0" smtClean="0">
                <a:solidFill>
                  <a:srgbClr val="404040"/>
                </a:solidFill>
                <a:latin typeface="Montserrat"/>
                <a:ea typeface="Montserrat"/>
                <a:cs typeface="Montserrat"/>
                <a:sym typeface="Montserrat"/>
              </a:rPr>
              <a:t>Marco normativo aplicable</a:t>
            </a:r>
            <a:endParaRPr sz="2000" b="0" i="0" u="none" strike="noStrike" cap="none" dirty="0">
              <a:solidFill>
                <a:srgbClr val="404040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719390"/>
              </p:ext>
            </p:extLst>
          </p:nvPr>
        </p:nvGraphicFramePr>
        <p:xfrm>
          <a:off x="570765" y="1166500"/>
          <a:ext cx="10908144" cy="40345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12389">
                  <a:extLst>
                    <a:ext uri="{9D8B030D-6E8A-4147-A177-3AD203B41FA5}">
                      <a16:colId xmlns:a16="http://schemas.microsoft.com/office/drawing/2014/main" val="841729190"/>
                    </a:ext>
                  </a:extLst>
                </a:gridCol>
                <a:gridCol w="3059707">
                  <a:extLst>
                    <a:ext uri="{9D8B030D-6E8A-4147-A177-3AD203B41FA5}">
                      <a16:colId xmlns:a16="http://schemas.microsoft.com/office/drawing/2014/main" val="1482122951"/>
                    </a:ext>
                  </a:extLst>
                </a:gridCol>
                <a:gridCol w="3636048">
                  <a:extLst>
                    <a:ext uri="{9D8B030D-6E8A-4147-A177-3AD203B41FA5}">
                      <a16:colId xmlns:a16="http://schemas.microsoft.com/office/drawing/2014/main" val="261758791"/>
                    </a:ext>
                  </a:extLst>
                </a:gridCol>
              </a:tblGrid>
              <a:tr h="31432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ES" sz="1600" b="1" i="0" u="none" strike="noStrike" cap="none" dirty="0" smtClean="0">
                        <a:solidFill>
                          <a:schemeClr val="bg1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>
                    <a:solidFill>
                      <a:srgbClr val="0A3C2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0E302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solidFill>
                      <a:srgbClr val="0E302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696035"/>
                  </a:ext>
                </a:extLst>
              </a:tr>
              <a:tr h="33992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Nombre</a:t>
                      </a:r>
                      <a:endParaRPr lang="es-MX" sz="1400" b="1" dirty="0" smtClean="0">
                        <a:solidFill>
                          <a:schemeClr val="tx1"/>
                        </a:solidFill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sym typeface="Montserrat"/>
                        </a:rPr>
                        <a:t>Fecha</a:t>
                      </a:r>
                      <a:r>
                        <a:rPr lang="es-ES" sz="1400" b="1" baseline="0" dirty="0" smtClean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  <a:sym typeface="Montserrat"/>
                        </a:rPr>
                        <a:t> de publicación en el Diario Oficial de la Federación</a:t>
                      </a:r>
                      <a:endParaRPr lang="es-MX" sz="1400" b="1" dirty="0">
                        <a:solidFill>
                          <a:schemeClr val="tx1"/>
                        </a:solidFill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atin typeface="Montserrat" panose="00000500000000000000" pitchFamily="2" charset="0"/>
                        </a:rPr>
                        <a:t>Disponible</a:t>
                      </a:r>
                      <a:endParaRPr lang="es-MX" sz="1400" b="1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0731246"/>
                  </a:ext>
                </a:extLst>
              </a:tr>
              <a:tr h="53108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Ley General de Transparencia</a:t>
                      </a:r>
                      <a:r>
                        <a:rPr lang="es-ES" sz="1400" b="0" baseline="0" dirty="0" smtClean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 y Acceso a la Información Pública</a:t>
                      </a:r>
                      <a:endParaRPr lang="es-MX" sz="1400" b="0" dirty="0" smtClean="0">
                        <a:solidFill>
                          <a:schemeClr val="tx1"/>
                        </a:solidFill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400" dirty="0" smtClean="0">
                          <a:latin typeface="Montserrat" panose="00000500000000000000" pitchFamily="2" charset="0"/>
                        </a:rPr>
                        <a:t>Última modificación publicada</a:t>
                      </a:r>
                      <a:r>
                        <a:rPr lang="es-ES" sz="1400" baseline="0" dirty="0" smtClean="0">
                          <a:latin typeface="Montserrat" panose="00000500000000000000" pitchFamily="2" charset="0"/>
                        </a:rPr>
                        <a:t> el 20 de mayo de 2021</a:t>
                      </a:r>
                      <a:endParaRPr lang="es-MX" sz="1400" dirty="0" smtClean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Montserrat" panose="00000500000000000000" pitchFamily="2" charset="0"/>
                          <a:hlinkClick r:id="rId4"/>
                        </a:rPr>
                        <a:t>https://www.diputados.gob.mx/LeyesBiblio/pdf/LGTAIP_200521.pdf</a:t>
                      </a:r>
                      <a:r>
                        <a:rPr lang="es-ES" sz="1400" dirty="0" smtClean="0">
                          <a:latin typeface="Montserrat" panose="00000500000000000000" pitchFamily="2" charset="0"/>
                        </a:rPr>
                        <a:t> </a:t>
                      </a:r>
                      <a:endParaRPr lang="es-MX" sz="1400" dirty="0" smtClean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4021363"/>
                  </a:ext>
                </a:extLst>
              </a:tr>
              <a:tr h="383559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Ley Federal de Transparencia</a:t>
                      </a:r>
                      <a:r>
                        <a:rPr lang="es-ES" sz="1400" b="0" baseline="0" dirty="0" smtClean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 y Acceso a la Información Pública</a:t>
                      </a:r>
                      <a:endParaRPr lang="es-MX" sz="1400" b="0" dirty="0" smtClean="0">
                        <a:solidFill>
                          <a:schemeClr val="tx1"/>
                        </a:solidFill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400" dirty="0" smtClean="0">
                          <a:latin typeface="Montserrat" panose="00000500000000000000" pitchFamily="2" charset="0"/>
                        </a:rPr>
                        <a:t>Última modificación publicada</a:t>
                      </a:r>
                      <a:r>
                        <a:rPr lang="es-ES" sz="1400" baseline="0" dirty="0" smtClean="0">
                          <a:latin typeface="Montserrat" panose="00000500000000000000" pitchFamily="2" charset="0"/>
                        </a:rPr>
                        <a:t> el 20 de mayo de 2021</a:t>
                      </a:r>
                      <a:endParaRPr lang="es-MX" sz="1400" dirty="0" smtClean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400" dirty="0" smtClean="0">
                          <a:latin typeface="Montserrat" panose="00000500000000000000" pitchFamily="2" charset="0"/>
                          <a:hlinkClick r:id="rId5"/>
                        </a:rPr>
                        <a:t>https://www.diputados.gob.mx/LeyesBiblio/pdf/LFTAIP_200521.pdf</a:t>
                      </a:r>
                      <a:r>
                        <a:rPr lang="es-ES" sz="1400" dirty="0" smtClean="0">
                          <a:latin typeface="Montserrat" panose="00000500000000000000" pitchFamily="2" charset="0"/>
                        </a:rPr>
                        <a:t> </a:t>
                      </a:r>
                      <a:endParaRPr lang="es-MX" sz="14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6259009"/>
                  </a:ext>
                </a:extLst>
              </a:tr>
              <a:tr h="97365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Lineamientos generales en materia de clasificación y desclasificación de la información, así como para la elaboración de versiones públicas.</a:t>
                      </a:r>
                      <a:endParaRPr lang="es-MX" sz="1400" b="0" dirty="0" smtClean="0">
                        <a:solidFill>
                          <a:schemeClr val="tx1"/>
                        </a:solidFill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400" dirty="0" smtClean="0">
                          <a:latin typeface="Montserrat" panose="00000500000000000000" pitchFamily="2" charset="0"/>
                        </a:rPr>
                        <a:t>15</a:t>
                      </a:r>
                      <a:r>
                        <a:rPr lang="es-ES" sz="1400" baseline="0" dirty="0" smtClean="0">
                          <a:latin typeface="Montserrat" panose="00000500000000000000" pitchFamily="2" charset="0"/>
                        </a:rPr>
                        <a:t> de abril de 2016</a:t>
                      </a:r>
                      <a:endParaRPr lang="es-MX" sz="1400" dirty="0" smtClean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Montserrat" panose="00000500000000000000" pitchFamily="2" charset="0"/>
                          <a:hlinkClick r:id="rId6"/>
                        </a:rPr>
                        <a:t>https://www.dof.gob.mx/nota_detalle.php?codigo=5433280&amp;fecha=15/04/2016#gsc.tab=0</a:t>
                      </a:r>
                      <a:r>
                        <a:rPr lang="es-MX" sz="1400" dirty="0" smtClean="0">
                          <a:latin typeface="Montserrat" panose="00000500000000000000" pitchFamily="2" charset="0"/>
                        </a:rPr>
                        <a:t> </a:t>
                      </a:r>
                      <a:endParaRPr lang="es-MX" sz="14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516686"/>
                  </a:ext>
                </a:extLst>
              </a:tr>
              <a:tr h="97365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400" b="0" dirty="0" smtClean="0">
                          <a:solidFill>
                            <a:schemeClr val="tx1"/>
                          </a:solidFill>
                          <a:latin typeface="Montserrat" panose="00000500000000000000" pitchFamily="2" charset="0"/>
                        </a:rPr>
                        <a:t>Acuerdo que reforma diversos artículos a los Lineamientos Generales en materia de Clasificación y Desclasificación de la Información, así como para la Elaboración de Versiones Públicas</a:t>
                      </a:r>
                      <a:endParaRPr lang="es-MX" sz="1400" b="0" dirty="0" smtClean="0">
                        <a:solidFill>
                          <a:schemeClr val="tx1"/>
                        </a:solidFill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ES" sz="1400" dirty="0" smtClean="0">
                          <a:latin typeface="Montserrat" panose="00000500000000000000" pitchFamily="2" charset="0"/>
                        </a:rPr>
                        <a:t>18 de noviembre de 2022</a:t>
                      </a:r>
                      <a:endParaRPr lang="es-MX" sz="1400" dirty="0" smtClean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400" dirty="0" smtClean="0">
                          <a:latin typeface="Montserrat" panose="00000500000000000000" pitchFamily="2" charset="0"/>
                          <a:hlinkClick r:id="rId7"/>
                        </a:rPr>
                        <a:t>https://www.dof.gob.mx/nota_detalle.php?codigo=5671860&amp;fecha=18/11/2022#gsc.tab=0</a:t>
                      </a:r>
                      <a:r>
                        <a:rPr lang="es-MX" sz="1400" dirty="0" smtClean="0">
                          <a:latin typeface="Montserrat" panose="00000500000000000000" pitchFamily="2" charset="0"/>
                        </a:rPr>
                        <a:t> </a:t>
                      </a:r>
                      <a:endParaRPr lang="es-MX" sz="1400" dirty="0">
                        <a:latin typeface="Montserrat" panose="00000500000000000000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87561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363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5" name="Google Shape;495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590154" y="5222715"/>
            <a:ext cx="5011693" cy="962465"/>
          </a:xfrm>
          <a:prstGeom prst="rect">
            <a:avLst/>
          </a:prstGeom>
          <a:noFill/>
          <a:ln>
            <a:noFill/>
          </a:ln>
        </p:spPr>
      </p:pic>
      <p:sp>
        <p:nvSpPr>
          <p:cNvPr id="496" name="Google Shape;496;p11"/>
          <p:cNvSpPr txBox="1"/>
          <p:nvPr/>
        </p:nvSpPr>
        <p:spPr>
          <a:xfrm>
            <a:off x="1114322" y="3148047"/>
            <a:ext cx="10126800" cy="56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100" dirty="0">
              <a:solidFill>
                <a:srgbClr val="FFFFFF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497" name="Google Shape;497;p11"/>
          <p:cNvSpPr txBox="1"/>
          <p:nvPr/>
        </p:nvSpPr>
        <p:spPr>
          <a:xfrm>
            <a:off x="7294500" y="6176986"/>
            <a:ext cx="5116080" cy="43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b="1" dirty="0" smtClean="0">
                <a:solidFill>
                  <a:srgbClr val="EFEFEF"/>
                </a:solidFill>
                <a:latin typeface="Montserrat"/>
                <a:ea typeface="Montserrat"/>
                <a:cs typeface="Montserrat"/>
                <a:sym typeface="Montserrat"/>
              </a:rPr>
              <a:t>Fecha de actualización 25 de mayo de 2023</a:t>
            </a:r>
            <a:endParaRPr sz="1600" dirty="0">
              <a:solidFill>
                <a:srgbClr val="EFEFE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" name="Google Shape;497;p11"/>
          <p:cNvSpPr txBox="1"/>
          <p:nvPr/>
        </p:nvSpPr>
        <p:spPr>
          <a:xfrm>
            <a:off x="248400" y="4205425"/>
            <a:ext cx="70461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b="1" dirty="0">
                <a:solidFill>
                  <a:srgbClr val="EFEFEF"/>
                </a:solidFill>
                <a:latin typeface="Montserrat"/>
                <a:ea typeface="Montserrat"/>
                <a:cs typeface="Montserrat"/>
                <a:sym typeface="Montserrat"/>
              </a:rPr>
              <a:t>Grethel Pilgram Santos </a:t>
            </a:r>
            <a:endParaRPr sz="1600" b="1" dirty="0">
              <a:solidFill>
                <a:srgbClr val="EFEFE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dirty="0">
                <a:solidFill>
                  <a:srgbClr val="EFEFEF"/>
                </a:solidFill>
                <a:latin typeface="Montserrat"/>
                <a:ea typeface="Montserrat"/>
                <a:cs typeface="Montserrat"/>
                <a:sym typeface="Montserrat"/>
              </a:rPr>
              <a:t>Directora General de Transparencia y Gobierno Abierto</a:t>
            </a:r>
            <a:endParaRPr sz="1600" dirty="0">
              <a:solidFill>
                <a:srgbClr val="EFEFE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dirty="0">
                <a:solidFill>
                  <a:srgbClr val="EFEFEF"/>
                </a:solidFill>
                <a:latin typeface="Montserrat"/>
                <a:ea typeface="Montserrat"/>
                <a:cs typeface="Montserrat"/>
                <a:sym typeface="Montserrat"/>
              </a:rPr>
              <a:t>Correo: </a:t>
            </a:r>
            <a:r>
              <a:rPr lang="es-MX" sz="1600" dirty="0">
                <a:solidFill>
                  <a:srgbClr val="EFEFEF"/>
                </a:solidFill>
                <a:uFill>
                  <a:noFill/>
                </a:uFill>
                <a:latin typeface="Montserrat"/>
                <a:ea typeface="Montserrat"/>
                <a:cs typeface="Montserrat"/>
                <a:sym typeface="Montserrat"/>
                <a:hlinkClick r:id="rId4">
                  <a:extLst>
                    <a:ext uri="{A12FA001-AC4F-418D-AE19-62706E023703}">
                      <ahyp:hlinkClr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val="tx"/>
                    </a:ext>
                  </a:extLst>
                </a:hlinkClick>
              </a:rPr>
              <a:t>grethel.pilgram@funcionpublica.gob.mx</a:t>
            </a:r>
            <a:endParaRPr sz="1600" dirty="0">
              <a:solidFill>
                <a:srgbClr val="EFEFE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1600" dirty="0">
                <a:solidFill>
                  <a:srgbClr val="EFEFEF"/>
                </a:solidFill>
                <a:latin typeface="Montserrat"/>
                <a:ea typeface="Montserrat"/>
                <a:cs typeface="Montserrat"/>
                <a:sym typeface="Montserrat"/>
              </a:rPr>
              <a:t>Teléfono: 55 2000 3000 Ext. </a:t>
            </a:r>
            <a:r>
              <a:rPr lang="es-MX" sz="1600" dirty="0" smtClean="0">
                <a:solidFill>
                  <a:srgbClr val="EFEFEF"/>
                </a:solidFill>
                <a:latin typeface="Montserrat"/>
                <a:ea typeface="Montserrat"/>
                <a:cs typeface="Montserrat"/>
                <a:sym typeface="Montserrat"/>
              </a:rPr>
              <a:t>1057</a:t>
            </a:r>
            <a:r>
              <a:rPr lang="es-MX" sz="1600" dirty="0">
                <a:solidFill>
                  <a:srgbClr val="EFEFEF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s-MX" sz="1600" dirty="0" smtClean="0">
                <a:solidFill>
                  <a:srgbClr val="EFEFEF"/>
                </a:solidFill>
                <a:latin typeface="Montserrat"/>
                <a:ea typeface="Montserrat"/>
                <a:cs typeface="Montserrat"/>
                <a:sym typeface="Montserrat"/>
              </a:rPr>
              <a:t>y 1174</a:t>
            </a:r>
            <a:endParaRPr sz="1600" dirty="0">
              <a:solidFill>
                <a:srgbClr val="EFEFE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99534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995</Words>
  <Application>Microsoft Office PowerPoint</Application>
  <PresentationFormat>Panorámica</PresentationFormat>
  <Paragraphs>96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Montserrat</vt:lpstr>
      <vt:lpstr>Montserrat Medium</vt:lpstr>
      <vt:lpstr>Montserrat SemiBold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García Leal, Fermín Hildebrando</dc:creator>
  <cp:lastModifiedBy>Salinas Ruíz, Lizbeth Julieta</cp:lastModifiedBy>
  <cp:revision>17</cp:revision>
  <dcterms:created xsi:type="dcterms:W3CDTF">2023-05-25T02:21:23Z</dcterms:created>
  <dcterms:modified xsi:type="dcterms:W3CDTF">2023-11-29T23:22:05Z</dcterms:modified>
</cp:coreProperties>
</file>