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68" r:id="rId4"/>
    <p:sldId id="262" r:id="rId5"/>
    <p:sldId id="284" r:id="rId6"/>
    <p:sldId id="274" r:id="rId7"/>
    <p:sldId id="261" r:id="rId8"/>
  </p:sldIdLst>
  <p:sldSz cx="12192000" cy="6858000"/>
  <p:notesSz cx="7010400" cy="92964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Medium" panose="00000600000000000000" pitchFamily="2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 SemiBold" panose="00000700000000000000" pitchFamily="2" charset="0"/>
      <p:regular r:id="rId21"/>
      <p:bold r:id="rId22"/>
      <p:italic r:id="rId23"/>
      <p:boldItalic r:id="rId24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4F"/>
    <a:srgbClr val="6E152E"/>
    <a:srgbClr val="A42145"/>
    <a:srgbClr val="BC945A"/>
    <a:srgbClr val="691B31"/>
    <a:srgbClr val="DEC9A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713F9-7268-554D-8E22-401E0A560766}" v="69" dt="2021-12-28T23:03:42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4"/>
    <p:restoredTop sz="86418"/>
  </p:normalViewPr>
  <p:slideViewPr>
    <p:cSldViewPr snapToGrid="0" snapToObjects="1">
      <p:cViewPr varScale="1">
        <p:scale>
          <a:sx n="63" d="100"/>
          <a:sy n="63" d="100"/>
        </p:scale>
        <p:origin x="11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44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33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24/09/2024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ortal-transparencia.funcionpublica.gob.mx/acceso-a-la-informacion/comite-de-transparencia/indice-de-expedientes-clasificados-como-reservados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1350963"/>
            <a:ext cx="11465560" cy="1325563"/>
          </a:xfrm>
        </p:spPr>
        <p:txBody>
          <a:bodyPr/>
          <a:lstStyle/>
          <a:p>
            <a:r>
              <a:rPr lang="es-MX" dirty="0"/>
              <a:t>Guía para integrar el índice de expedientes clasificados como reservados (IECR)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20" y="3871617"/>
            <a:ext cx="11465560" cy="1566654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sz="3800" dirty="0" smtClean="0"/>
              <a:t>Junio 2023</a:t>
            </a:r>
            <a:endParaRPr lang="es-MX" sz="38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AD3A04-DC01-C072-3862-5A48E10F4D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96" y="5564065"/>
            <a:ext cx="5925318" cy="11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E31C6-BA91-F343-95FA-B7F5177B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4" y="149628"/>
            <a:ext cx="7106653" cy="758980"/>
          </a:xfrm>
        </p:spPr>
        <p:txBody>
          <a:bodyPr/>
          <a:lstStyle/>
          <a:p>
            <a:pPr algn="l"/>
            <a:r>
              <a:rPr lang="es-ES" dirty="0" smtClean="0"/>
              <a:t>Contenido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9830" y="1938688"/>
            <a:ext cx="10153049" cy="267144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s-E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</a:t>
            </a:r>
          </a:p>
          <a:p>
            <a:pPr marL="457200" indent="-457200">
              <a:buAutoNum type="arabicPeriod"/>
            </a:pPr>
            <a:r>
              <a:rPr lang="es-E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Normatividad</a:t>
            </a:r>
            <a:endParaRPr lang="es-ES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s-E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Elementos del Índice	</a:t>
            </a:r>
            <a:endParaRPr lang="es-ES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s-E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Recomendaciones </a:t>
            </a:r>
            <a:endParaRPr lang="es-ES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389" lvl="1" indent="-457200">
              <a:buAutoNum type="arabicPeriod"/>
            </a:pPr>
            <a:endParaRPr lang="es-ES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64363F-7ECE-FFB6-9993-3FDF14E358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336" y="189372"/>
            <a:ext cx="3626507" cy="7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5E53A-AE20-6547-A1EE-1E553B4D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285867"/>
            <a:ext cx="4114800" cy="1029144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MX" dirty="0" smtClean="0"/>
              <a:t>Objetivo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39BD9-C698-1F46-8816-49A841BC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584" y="2506661"/>
            <a:ext cx="6005423" cy="154717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s-MX" sz="1600" dirty="0"/>
              <a:t>P</a:t>
            </a:r>
            <a:r>
              <a:rPr lang="es-MX" sz="1600" dirty="0" smtClean="0"/>
              <a:t>roporcionar información respecto a la obligación de las unidades administrativas consistentes de la Secretaría de la Función Pública, consistente en mantener actualizada el Índice de expedientes clasificados como reservados.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1601C4F-9405-3EDC-EADE-587D42B22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336" y="189372"/>
            <a:ext cx="3626507" cy="7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18677"/>
            <a:ext cx="11424920" cy="1325563"/>
          </a:xfrm>
        </p:spPr>
        <p:txBody>
          <a:bodyPr/>
          <a:lstStyle/>
          <a:p>
            <a:r>
              <a:rPr lang="es-ES" dirty="0" smtClean="0"/>
              <a:t>Marco </a:t>
            </a:r>
            <a:r>
              <a:rPr lang="es-ES" dirty="0" smtClean="0"/>
              <a:t>Normativo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8A5764-5457-EDB3-CBB1-4BA4D098EF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336" y="189372"/>
            <a:ext cx="3626507" cy="71923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5584" y="1274901"/>
            <a:ext cx="11404297" cy="4870291"/>
          </a:xfrm>
          <a:prstGeom prst="rect">
            <a:avLst/>
          </a:prstGeom>
          <a:noFill/>
          <a:ln w="38100"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Artículo 102 de </a:t>
            </a: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la Ley General de Transparencia </a:t>
            </a: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y Acceso a la Información Pública (LGTAIP), en relación con el 70, fracción XLV de la misma ley general.</a:t>
            </a:r>
          </a:p>
          <a:p>
            <a:pPr algn="just"/>
            <a:endParaRPr lang="es-ES" b="1" dirty="0" smtClean="0">
              <a:solidFill>
                <a:srgbClr val="245C4F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Artículo 101 de la Ley General de Transparencia y Acceso a la Información Pública.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245C4F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Décimo tercero y Décimo cuarto de los Lineamientos en materia de clasificación y desclasificación de información así como para la elaboración de versiones públicas.</a:t>
            </a:r>
          </a:p>
          <a:p>
            <a:pPr algn="just"/>
            <a:endParaRPr lang="es-ES" b="1" dirty="0" smtClean="0">
              <a:solidFill>
                <a:srgbClr val="245C4F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Artículos 10, fracción III y 12, fracción X, de los Lineamientos de actuación del Comité de Transparencia de la Secretaría de la </a:t>
            </a:r>
            <a:r>
              <a:rPr lang="es-ES" b="1" dirty="0">
                <a:solidFill>
                  <a:srgbClr val="245C4F"/>
                </a:solidFill>
                <a:latin typeface="Montserrat" panose="00000500000000000000" pitchFamily="2" charset="0"/>
              </a:rPr>
              <a:t>Función </a:t>
            </a: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Pública.</a:t>
            </a:r>
          </a:p>
          <a:p>
            <a:pPr algn="just"/>
            <a:endParaRPr lang="es-ES" b="1" dirty="0" smtClean="0">
              <a:solidFill>
                <a:srgbClr val="245C4F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Lineamientos </a:t>
            </a:r>
            <a:r>
              <a:rPr lang="es-ES" b="1" dirty="0">
                <a:solidFill>
                  <a:srgbClr val="245C4F"/>
                </a:solidFill>
                <a:latin typeface="Montserrat" panose="00000500000000000000" pitchFamily="2" charset="0"/>
              </a:rPr>
              <a:t>Técnicos Generales para la publicación, </a:t>
            </a: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homologación y </a:t>
            </a:r>
            <a:r>
              <a:rPr lang="es-ES" b="1" dirty="0">
                <a:solidFill>
                  <a:srgbClr val="245C4F"/>
                </a:solidFill>
                <a:latin typeface="Montserrat" panose="00000500000000000000" pitchFamily="2" charset="0"/>
              </a:rPr>
              <a:t>estandarización de la información de las obligaciones </a:t>
            </a: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establecidas en </a:t>
            </a:r>
            <a:r>
              <a:rPr lang="es-ES" b="1" dirty="0">
                <a:solidFill>
                  <a:srgbClr val="245C4F"/>
                </a:solidFill>
                <a:latin typeface="Montserrat" panose="00000500000000000000" pitchFamily="2" charset="0"/>
              </a:rPr>
              <a:t>el Título Quinto y en la fracción IV del artículo 31 de la Ley </a:t>
            </a: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General de </a:t>
            </a:r>
            <a:r>
              <a:rPr lang="es-ES" b="1" dirty="0">
                <a:solidFill>
                  <a:srgbClr val="245C4F"/>
                </a:solidFill>
                <a:latin typeface="Montserrat" panose="00000500000000000000" pitchFamily="2" charset="0"/>
              </a:rPr>
              <a:t>Transparencia y Acceso a la Información Pública, que deben </a:t>
            </a: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de difundir </a:t>
            </a:r>
            <a:r>
              <a:rPr lang="es-ES" b="1" dirty="0">
                <a:solidFill>
                  <a:srgbClr val="245C4F"/>
                </a:solidFill>
                <a:latin typeface="Montserrat" panose="00000500000000000000" pitchFamily="2" charset="0"/>
              </a:rPr>
              <a:t>los sujetos obligados en los portales de Internet y en </a:t>
            </a: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la Plataforma </a:t>
            </a:r>
            <a:r>
              <a:rPr lang="es-ES" b="1" dirty="0">
                <a:solidFill>
                  <a:srgbClr val="245C4F"/>
                </a:solidFill>
                <a:latin typeface="Montserrat" panose="00000500000000000000" pitchFamily="2" charset="0"/>
              </a:rPr>
              <a:t>Nacional de </a:t>
            </a:r>
            <a:r>
              <a:rPr lang="es-ES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Transparencia, de la obligación prevista en el artículo 70, fracción XLV de la LGTAIP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957" y="808443"/>
            <a:ext cx="11424920" cy="685078"/>
          </a:xfrm>
        </p:spPr>
        <p:txBody>
          <a:bodyPr/>
          <a:lstStyle/>
          <a:p>
            <a:r>
              <a:rPr lang="es-ES" dirty="0" smtClean="0"/>
              <a:t>Elementos del Índice</a:t>
            </a:r>
            <a:r>
              <a:rPr lang="es-ES" dirty="0" smtClean="0"/>
              <a:t>	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8915" y="1527680"/>
            <a:ext cx="11457005" cy="43397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El artículo Décimo Cuarto de los Lineamientos generales en materia de clasificación y desclasificación de información, así como para la elaboración de versiones públicas, señala los elementos.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El Índice de expedientes clasificados como reservados se encuentra público en el Portal de Transparencia, disponible en:</a:t>
            </a:r>
          </a:p>
          <a:p>
            <a:pPr algn="just"/>
            <a:endParaRPr lang="es-ES" dirty="0"/>
          </a:p>
          <a:p>
            <a:pPr algn="just"/>
            <a:r>
              <a:rPr lang="es-ES" dirty="0">
                <a:hlinkClick r:id="rId2"/>
              </a:rPr>
              <a:t>https://portal-transparencia.funcionpublica.gob.mx/acceso-a-la-informacion/comite-de-transparencia/indice-de-expedientes-clasificados-como-reservados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Se sugiere utilizarlo como referencia.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8A5764-5457-EDB3-CBB1-4BA4D098EF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336" y="189372"/>
            <a:ext cx="3626507" cy="7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91528"/>
            <a:ext cx="11424920" cy="1325563"/>
          </a:xfrm>
        </p:spPr>
        <p:txBody>
          <a:bodyPr/>
          <a:lstStyle/>
          <a:p>
            <a:r>
              <a:rPr lang="es-ES" dirty="0" smtClean="0"/>
              <a:t>Recomendaciones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8A5764-5457-EDB3-CBB1-4BA4D098EF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336" y="189372"/>
            <a:ext cx="3626507" cy="7192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89546" y="1695930"/>
            <a:ext cx="11216374" cy="468882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Mantener actualizado el Índice de expedientes clasificados como reservados (IECR).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Sólo mantener en el IECR las reservas vigentes y aprobadas por el Comité de Transparencia, no información confidencial.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Identificar el asunto que dio origen a la reserva, es decir, el número de solicitud, de la versión pública de obligaciones de transparencia, etcétera.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Colocar la carátula a los expedientes que hayan sido reservados y mantenerlas actualizadas.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Montserrat" panose="00000500000000000000" pitchFamily="2" charset="0"/>
              </a:rPr>
              <a:t>Observar las disposiciones en materia de archivos en cuanto a las asuntos clasificados como reservados.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8397" y="3240632"/>
            <a:ext cx="10126721" cy="561931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Dirección General de Transparencia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C6BD2E-3C99-51B8-8902-0EA45C9CBC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154" y="5222715"/>
            <a:ext cx="5011693" cy="9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2327</TotalTime>
  <Words>394</Words>
  <Application>Microsoft Office PowerPoint</Application>
  <PresentationFormat>Panorámica</PresentationFormat>
  <Paragraphs>44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Montserrat</vt:lpstr>
      <vt:lpstr>Montserrat Medium</vt:lpstr>
      <vt:lpstr>Calibri</vt:lpstr>
      <vt:lpstr>Montserrat SemiBold</vt:lpstr>
      <vt:lpstr>Arial</vt:lpstr>
      <vt:lpstr>Tema de Office</vt:lpstr>
      <vt:lpstr>Guía para integrar el índice de expedientes clasificados como reservados (IECR)</vt:lpstr>
      <vt:lpstr>Contenido</vt:lpstr>
      <vt:lpstr> Objetivo</vt:lpstr>
      <vt:lpstr>Marco Normativo</vt:lpstr>
      <vt:lpstr>Elementos del Índice 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García Leal, Fermín Hildebrando</cp:lastModifiedBy>
  <cp:revision>82</cp:revision>
  <cp:lastPrinted>2023-06-23T19:53:39Z</cp:lastPrinted>
  <dcterms:created xsi:type="dcterms:W3CDTF">2018-12-04T03:27:02Z</dcterms:created>
  <dcterms:modified xsi:type="dcterms:W3CDTF">2024-09-24T23:11:31Z</dcterms:modified>
</cp:coreProperties>
</file>